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29"/>
  </p:notesMasterIdLst>
  <p:handoutMasterIdLst>
    <p:handoutMasterId r:id="rId30"/>
  </p:handoutMasterIdLst>
  <p:sldIdLst>
    <p:sldId id="614" r:id="rId2"/>
    <p:sldId id="489" r:id="rId3"/>
    <p:sldId id="613" r:id="rId4"/>
    <p:sldId id="556" r:id="rId5"/>
    <p:sldId id="585" r:id="rId6"/>
    <p:sldId id="586" r:id="rId7"/>
    <p:sldId id="590" r:id="rId8"/>
    <p:sldId id="592" r:id="rId9"/>
    <p:sldId id="593" r:id="rId10"/>
    <p:sldId id="594" r:id="rId11"/>
    <p:sldId id="595" r:id="rId12"/>
    <p:sldId id="596" r:id="rId13"/>
    <p:sldId id="597" r:id="rId14"/>
    <p:sldId id="598" r:id="rId15"/>
    <p:sldId id="587" r:id="rId16"/>
    <p:sldId id="588" r:id="rId17"/>
    <p:sldId id="589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</p:sldIdLst>
  <p:sldSz cx="9144000" cy="5143500" type="screen16x9"/>
  <p:notesSz cx="6858000" cy="9945688"/>
  <p:custShowLst>
    <p:custShow name="Произвольный показ 1" id="0">
      <p:sldLst/>
    </p:custShow>
  </p:custShowLst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3333FF"/>
    <a:srgbClr val="FFFFFF"/>
    <a:srgbClr val="6A653A"/>
    <a:srgbClr val="F39200"/>
    <a:srgbClr val="FEF0E2"/>
    <a:srgbClr val="FF9966"/>
    <a:srgbClr val="CCFF99"/>
    <a:srgbClr val="FFFF00"/>
    <a:srgbClr val="CDC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45" autoAdjust="0"/>
    <p:restoredTop sz="84547" autoAdjust="0"/>
  </p:normalViewPr>
  <p:slideViewPr>
    <p:cSldViewPr>
      <p:cViewPr varScale="1">
        <p:scale>
          <a:sx n="81" d="100"/>
          <a:sy n="81" d="100"/>
        </p:scale>
        <p:origin x="-122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799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0" rIns="91423" bIns="4571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5" y="0"/>
            <a:ext cx="2971799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0" rIns="91423" bIns="4571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6C7681-E1F3-4F0F-94FF-3A8BF8CEE08D}" type="datetimeFigureOut">
              <a:rPr lang="uk-UA"/>
              <a:pPr>
                <a:defRPr/>
              </a:pPr>
              <a:t>27.12.2024</a:t>
            </a:fld>
            <a:endParaRPr lang="uk-UA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7214"/>
            <a:ext cx="2971799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0" rIns="91423" bIns="4571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5" y="9447214"/>
            <a:ext cx="2971799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0" rIns="91423" bIns="4571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DB2824-1C1C-4C54-989E-5157A99E23F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72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799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0" rIns="91423" bIns="4571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5" y="0"/>
            <a:ext cx="2971799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0" rIns="91423" bIns="457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400"/>
            <a:ext cx="5486399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0" rIns="91423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 smtClean="0"/>
              <a:t>Образец текста</a:t>
            </a:r>
          </a:p>
          <a:p>
            <a:pPr lvl="1"/>
            <a:r>
              <a:rPr lang="uk-UA" noProof="0" smtClean="0"/>
              <a:t>Второй уровень</a:t>
            </a:r>
          </a:p>
          <a:p>
            <a:pPr lvl="2"/>
            <a:r>
              <a:rPr lang="uk-UA" noProof="0" smtClean="0"/>
              <a:t>Третий уровень</a:t>
            </a:r>
          </a:p>
          <a:p>
            <a:pPr lvl="3"/>
            <a:r>
              <a:rPr lang="uk-UA" noProof="0" smtClean="0"/>
              <a:t>Четвертый уровень</a:t>
            </a:r>
          </a:p>
          <a:p>
            <a:pPr lvl="4"/>
            <a:r>
              <a:rPr lang="uk-UA" noProof="0" smtClean="0"/>
              <a:t>Пятый уровень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7214"/>
            <a:ext cx="297179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0" rIns="91423" bIns="4571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5" y="9447214"/>
            <a:ext cx="297179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0" rIns="91423" bIns="457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69E3EB7-C5D5-40E1-B781-61FB4CE6A8B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4501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13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14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15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16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18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19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20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21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22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23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3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24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25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26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27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5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7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8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9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10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11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25603" name="Місце для нотато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" altLang="" dirty="0" smtClean="0"/>
          </a:p>
        </p:txBody>
      </p:sp>
      <p:sp>
        <p:nvSpPr>
          <p:cNvPr id="25604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4" indent="-28571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39" indent="-2285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74" indent="-2285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10" indent="-2285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44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80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16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51" indent="-2285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0A59B8-C36F-441F-BBD0-40CA4BA9C0A4}" type="slidenum">
              <a:rPr lang="uk-UA" altLang="" smtClean="0"/>
              <a:pPr eaLnBrk="1" hangingPunct="1"/>
              <a:t>12</a:t>
            </a:fld>
            <a:endParaRPr lang="uk-UA" altLang="" smtClean="0"/>
          </a:p>
        </p:txBody>
      </p:sp>
    </p:spTree>
    <p:extLst>
      <p:ext uri="{BB962C8B-B14F-4D97-AF65-F5344CB8AC3E}">
        <p14:creationId xmlns:p14="http://schemas.microsoft.com/office/powerpoint/2010/main" val="143088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BE2FC-218F-46DE-897F-BE21ACA4725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017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679F1-7E4B-4DC9-953C-FF2A2CD5A1D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124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5292B-713D-4CBA-B936-AA41F75C06B0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076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4FD8F-C3BA-4E3D-9DDC-CDA95993EDE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410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B405-969C-475E-9A41-E5D04FFA2DB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069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88CCD-D1B4-4B16-881E-085DBBDEA3F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84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4E546-C88F-4BBF-982D-477616C94825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020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223A-7D81-4FFE-855F-A94584BFD20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288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17017-3E82-4424-B76E-AA12A9069E9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444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8BB77-304F-40BF-82E5-D1DA47F9840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857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C2A26-9B05-4E58-A330-C9D98E8649F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458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0115D-BB0E-4965-AA8B-9CBD8702D24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939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" smtClean="0"/>
              <a:t>Образец текста</a:t>
            </a:r>
          </a:p>
          <a:p>
            <a:pPr lvl="1"/>
            <a:r>
              <a:rPr lang="uk-UA" altLang="" smtClean="0"/>
              <a:t>Второй уровень</a:t>
            </a:r>
          </a:p>
          <a:p>
            <a:pPr lvl="2"/>
            <a:r>
              <a:rPr lang="uk-UA" altLang="" smtClean="0"/>
              <a:t>Третий уровень</a:t>
            </a:r>
          </a:p>
          <a:p>
            <a:pPr lvl="3"/>
            <a:r>
              <a:rPr lang="uk-UA" altLang="" smtClean="0"/>
              <a:t>Четвертый уровень</a:t>
            </a:r>
          </a:p>
          <a:p>
            <a:pPr lvl="4"/>
            <a:r>
              <a:rPr lang="uk-UA" altLang="" smtClean="0"/>
              <a:t>Пятый уровень</a:t>
            </a:r>
          </a:p>
        </p:txBody>
      </p:sp>
      <p:sp>
        <p:nvSpPr>
          <p:cNvPr id="287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87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87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8521E1-7293-4ABA-B5EA-598A2502678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3" y="1563638"/>
            <a:ext cx="7524328" cy="1102519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4D4634"/>
                </a:solidFill>
                <a:latin typeface="UAF Sans" pitchFamily="2" charset="-52"/>
                <a:ea typeface="UAF Sans" pitchFamily="2" charset="-52"/>
              </a:rPr>
              <a:t>Академічна доброчесність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9547" y="2499742"/>
            <a:ext cx="7144453" cy="1314450"/>
          </a:xfrm>
        </p:spPr>
        <p:txBody>
          <a:bodyPr/>
          <a:lstStyle/>
          <a:p>
            <a:r>
              <a:rPr lang="uk-UA" dirty="0" smtClean="0">
                <a:solidFill>
                  <a:srgbClr val="4D4634"/>
                </a:solidFill>
                <a:latin typeface="UAF Sans" pitchFamily="2" charset="-52"/>
                <a:ea typeface="UAF Sans" pitchFamily="2" charset="-52"/>
              </a:rPr>
              <a:t>Стан та розвиток</a:t>
            </a:r>
            <a:endParaRPr lang="uk-UA" dirty="0">
              <a:solidFill>
                <a:srgbClr val="4D4634"/>
              </a:solidFill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2123728" y="3945859"/>
            <a:ext cx="5299145" cy="800219"/>
          </a:xfrm>
          <a:prstGeom prst="rect">
            <a:avLst/>
          </a:prstGeom>
          <a:solidFill>
            <a:srgbClr val="F392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 algn="ctr"/>
            <a:r>
              <a:rPr lang="uk-UA" altLang="" sz="1600" dirty="0" smtClean="0">
                <a:solidFill>
                  <a:prstClr val="white"/>
                </a:solidFill>
                <a:latin typeface="UAF Sans Medium" pitchFamily="2" charset="-52"/>
                <a:ea typeface="UAF Sans Medium" pitchFamily="2" charset="-52"/>
              </a:rPr>
              <a:t>Науково-методичний </a:t>
            </a:r>
            <a:r>
              <a:rPr lang="uk-UA" altLang="" sz="1600" dirty="0">
                <a:solidFill>
                  <a:prstClr val="white"/>
                </a:solidFill>
                <a:latin typeface="UAF Sans Medium" pitchFamily="2" charset="-52"/>
                <a:ea typeface="UAF Sans Medium" pitchFamily="2" charset="-52"/>
              </a:rPr>
              <a:t>відділ забезпечення якості освітньої діяльності та вищої освіти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ru-RU" sz="1400" kern="0" dirty="0">
              <a:ln w="1905"/>
              <a:solidFill>
                <a:srgbClr val="4D4634"/>
              </a:solidFill>
              <a:latin typeface="UAF Sans Medium" pitchFamily="2" charset="-52"/>
              <a:ea typeface="UAF Sans Medium" pitchFamily="2" charset="-52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94924" y="-2394924"/>
            <a:ext cx="353652" cy="51435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60" y="3147814"/>
            <a:ext cx="1584176" cy="1584176"/>
          </a:xfrm>
          <a:prstGeom prst="rect">
            <a:avLst/>
          </a:prstGeom>
        </p:spPr>
      </p:pic>
      <p:pic>
        <p:nvPicPr>
          <p:cNvPr id="8" name="Picture 2" descr="E:\rocke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251520" y="417985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1259632" y="533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altLang="" b="1" dirty="0">
                <a:solidFill>
                  <a:srgbClr val="F39200"/>
                </a:solidFill>
                <a:latin typeface="UAF Sans Medium" pitchFamily="2" charset="-52"/>
                <a:ea typeface="UAF Sans Medium" pitchFamily="2" charset="-52"/>
              </a:rPr>
              <a:t>Національна академія сухопутних військ ім. гетьмана П. Сагайдачного </a:t>
            </a:r>
          </a:p>
        </p:txBody>
      </p:sp>
    </p:spTree>
    <p:extLst>
      <p:ext uri="{BB962C8B-B14F-4D97-AF65-F5344CB8AC3E}">
        <p14:creationId xmlns:p14="http://schemas.microsoft.com/office/powerpoint/2010/main" val="351893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10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3608" y="1491630"/>
            <a:ext cx="7560840" cy="1877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фальсифікація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 </a:t>
            </a:r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– </a:t>
            </a:r>
          </a:p>
          <a:p>
            <a:pPr algn="ctr"/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свідома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зміна чи модифікація вже наявних даних, що стосуються освітнього процесу чи наукових досліджень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11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600" y="1203598"/>
            <a:ext cx="7560840" cy="2246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списування </a:t>
            </a:r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–</a:t>
            </a:r>
          </a:p>
          <a:p>
            <a:pPr algn="ctr"/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7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12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1275606"/>
            <a:ext cx="7560840" cy="2616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обман </a:t>
            </a:r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– </a:t>
            </a:r>
          </a:p>
          <a:p>
            <a:pPr algn="ctr"/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надання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  </a:r>
            <a:r>
              <a:rPr lang="uk-UA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самоплагіат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, фабрикація, фальсифікація та </a:t>
            </a:r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списування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8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13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1275606"/>
            <a:ext cx="7560840" cy="1815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необ’єктивне оцінювання -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свідоме завищення або заниження оцінки результатів навчання здобувачів освіти</a:t>
            </a: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6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14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1275606"/>
            <a:ext cx="7560840" cy="2985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lvl="0" indent="-171450" algn="ctr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+mn-cs"/>
              </a:rPr>
              <a:t>хабарництво</a:t>
            </a:r>
            <a:r>
              <a:rPr lang="uk-UA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–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uk-UA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+mn-cs"/>
              </a:rPr>
              <a:t>надання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+mn-cs"/>
              </a:rPr>
              <a:t>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6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15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Відповідальність за порушення принципів академічної доброчесності 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:</a:t>
            </a:r>
          </a:p>
          <a:p>
            <a:pPr algn="ctr"/>
            <a:r>
              <a:rPr lang="uk-UA" sz="2000" dirty="0" smtClean="0">
                <a:latin typeface="UAF Sans Medium" pitchFamily="2" charset="-52"/>
                <a:ea typeface="UAF Sans Medium" pitchFamily="2" charset="-52"/>
                <a:cs typeface="+mn-cs"/>
              </a:rPr>
              <a:t>А) ДЛЯ ЗДОБУВАЧІВ ОСВІТИ</a:t>
            </a: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 bwMode="auto">
          <a:xfrm>
            <a:off x="881073" y="1161126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Повторне проходження 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оцінювання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483768" y="2156302"/>
            <a:ext cx="2952328" cy="919504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Повторне проходження </a:t>
            </a:r>
          </a:p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о</a:t>
            </a:r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світнього компонента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51920" y="3160750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Позбавлення 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академічної стипендії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004048" y="4227934"/>
            <a:ext cx="4104456" cy="864096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Відрахування 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33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16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Відповідальність за порушення принципів академічної доброчесності 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:</a:t>
            </a:r>
          </a:p>
          <a:p>
            <a:pPr algn="ctr"/>
            <a:r>
              <a:rPr lang="uk-UA" sz="2000" dirty="0">
                <a:latin typeface="UAF Sans Medium" pitchFamily="2" charset="-52"/>
                <a:ea typeface="UAF Sans Medium" pitchFamily="2" charset="-52"/>
                <a:cs typeface="+mn-cs"/>
              </a:rPr>
              <a:t>Б</a:t>
            </a:r>
            <a:r>
              <a:rPr lang="uk-UA" sz="2000" dirty="0" smtClean="0">
                <a:latin typeface="UAF Sans Medium" pitchFamily="2" charset="-52"/>
                <a:ea typeface="UAF Sans Medium" pitchFamily="2" charset="-52"/>
                <a:cs typeface="+mn-cs"/>
              </a:rPr>
              <a:t>) ДЛЯ ПРАЦІВНИКІВ</a:t>
            </a: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 bwMode="auto">
          <a:xfrm>
            <a:off x="881072" y="1161126"/>
            <a:ext cx="3618919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Відмова у присудженні</a:t>
            </a:r>
          </a:p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с</a:t>
            </a:r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тупеня  </a:t>
            </a:r>
            <a:r>
              <a:rPr lang="uk-UA" dirty="0" err="1" smtClean="0">
                <a:latin typeface="UAF Sans Medium" pitchFamily="2" charset="0"/>
                <a:ea typeface="UAF Sans Medium" pitchFamily="2" charset="0"/>
              </a:rPr>
              <a:t>освітньо-наукового</a:t>
            </a:r>
            <a:endParaRPr lang="uk-UA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 рівня  чи  вченого звання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483768" y="2156302"/>
            <a:ext cx="3600400" cy="919504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П</a:t>
            </a:r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озбавлення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ступеня  </a:t>
            </a:r>
            <a:r>
              <a:rPr lang="uk-UA" dirty="0" err="1">
                <a:latin typeface="UAF Sans Medium" pitchFamily="2" charset="0"/>
                <a:ea typeface="UAF Sans Medium" pitchFamily="2" charset="0"/>
              </a:rPr>
              <a:t>освітньо-наукового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 </a:t>
            </a:r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рівня чи вченого звання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51920" y="3160750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Проведення перевірки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 всіх робіт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004048" y="4227934"/>
            <a:ext cx="4104456" cy="864096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З</a:t>
            </a:r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вільнення 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2479F-DE72-4E35-BCBC-FA2EA53C1790}" type="slidenum">
              <a:rPr lang="uk-UA" altLang="ru-RU" smtClean="0"/>
              <a:pPr>
                <a:defRPr/>
              </a:pPr>
              <a:t>17</a:t>
            </a:fld>
            <a:endParaRPr lang="uk-UA" altLang="ru-RU"/>
          </a:p>
        </p:txBody>
      </p:sp>
      <p:sp>
        <p:nvSpPr>
          <p:cNvPr id="3" name="Солнце 2"/>
          <p:cNvSpPr/>
          <p:nvPr/>
        </p:nvSpPr>
        <p:spPr bwMode="auto">
          <a:xfrm>
            <a:off x="1115616" y="331987"/>
            <a:ext cx="6746676" cy="3816424"/>
          </a:xfrm>
          <a:prstGeom prst="sun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АКАДЕМІЧНА</a:t>
            </a:r>
          </a:p>
          <a:p>
            <a:pPr algn="ctr" eaLnBrk="0" hangingPunct="0"/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ДОБРОЧЕСНІСТЬ</a:t>
            </a:r>
          </a:p>
          <a:p>
            <a:pPr algn="ctr" eaLnBrk="0" hangingPunct="0"/>
            <a:r>
              <a:rPr lang="uk-UA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(</a:t>
            </a:r>
            <a:r>
              <a:rPr lang="uk-UA" dirty="0" err="1" smtClean="0">
                <a:solidFill>
                  <a:srgbClr val="3333FF"/>
                </a:solidFill>
                <a:latin typeface="UAF Sans OnBoard" pitchFamily="2" charset="0"/>
                <a:ea typeface="UAF Sans OnBoard" pitchFamily="2" charset="0"/>
              </a:rPr>
              <a:t>анг</a:t>
            </a:r>
            <a:r>
              <a:rPr lang="uk-UA" dirty="0" smtClean="0">
                <a:solidFill>
                  <a:srgbClr val="3333FF"/>
                </a:solidFill>
                <a:latin typeface="UAF Sans OnBoard" pitchFamily="2" charset="0"/>
                <a:ea typeface="UAF Sans OnBoard" pitchFamily="2" charset="0"/>
              </a:rPr>
              <a:t>. </a:t>
            </a:r>
            <a:r>
              <a:rPr lang="en-US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Academic </a:t>
            </a:r>
            <a:r>
              <a:rPr lang="en-US" dirty="0" err="1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i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ntegriti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6786" y="879562"/>
            <a:ext cx="3024336" cy="720080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шляхи</a:t>
            </a:r>
            <a:endParaRPr lang="uk-UA" sz="1800" dirty="0">
              <a:solidFill>
                <a:schemeClr val="tx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59788" y="2908376"/>
            <a:ext cx="391074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1800" dirty="0" smtClean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підтримки принципів</a:t>
            </a:r>
            <a:endParaRPr lang="uk-UA" sz="1800" dirty="0">
              <a:solidFill>
                <a:schemeClr val="tx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3779912" y="791047"/>
            <a:ext cx="5544616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Інформування про </a:t>
            </a:r>
            <a:r>
              <a:rPr lang="uk-UA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необхідність дотримання </a:t>
            </a:r>
            <a:r>
              <a:rPr lang="uk-UA" sz="1600" dirty="0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нормативних </a:t>
            </a:r>
            <a:r>
              <a:rPr lang="uk-UA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документів, які регламентують питання академічної </a:t>
            </a:r>
            <a:r>
              <a:rPr lang="uk-UA" sz="1600" dirty="0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доброчесності</a:t>
            </a:r>
            <a:endParaRPr lang="uk-UA" sz="1600" dirty="0">
              <a:solidFill>
                <a:schemeClr val="tx1"/>
              </a:solidFill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1259632" y="915566"/>
            <a:ext cx="1987915" cy="7920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Підписання</a:t>
            </a:r>
            <a:endParaRPr lang="ru-RU" sz="1600" dirty="0" smtClean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декларації</a:t>
            </a:r>
            <a:endParaRPr lang="uk-UA" sz="1600" dirty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  <p:sp>
        <p:nvSpPr>
          <p:cNvPr id="23" name="Багетная рамка 22"/>
          <p:cNvSpPr/>
          <p:nvPr/>
        </p:nvSpPr>
        <p:spPr>
          <a:xfrm>
            <a:off x="15184" y="1707654"/>
            <a:ext cx="2972640" cy="15121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Формування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завдань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для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навчальних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та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кваліфікаційних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робіт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з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використанням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педагогічних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іновацій</a:t>
            </a:r>
            <a:endParaRPr lang="uk-UA" sz="1600" dirty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  <p:sp>
        <p:nvSpPr>
          <p:cNvPr id="24" name="Багетная рамка 23"/>
          <p:cNvSpPr/>
          <p:nvPr/>
        </p:nvSpPr>
        <p:spPr>
          <a:xfrm>
            <a:off x="15184" y="-26373"/>
            <a:ext cx="5112568" cy="9361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Набуття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навчаємими</a:t>
            </a:r>
            <a:r>
              <a:rPr lang="ru-RU" sz="1600" dirty="0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компетентностей з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академічної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доброчесності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навичок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академічного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письма</a:t>
            </a:r>
            <a:endParaRPr lang="uk-UA" sz="1600" dirty="0">
              <a:solidFill>
                <a:schemeClr val="tx1"/>
              </a:solidFill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5" name="Багетная рамка 24"/>
          <p:cNvSpPr/>
          <p:nvPr/>
        </p:nvSpPr>
        <p:spPr>
          <a:xfrm>
            <a:off x="5004048" y="3052393"/>
            <a:ext cx="3707904" cy="117554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Розміщення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в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репозиторії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кваліфікаційних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робіт</a:t>
            </a:r>
            <a:endParaRPr lang="uk-UA" sz="1600" dirty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51520" y="3219822"/>
            <a:ext cx="3528392" cy="8640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роведення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заходів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з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питань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впровадження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академічної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доброчесності</a:t>
            </a:r>
            <a:endParaRPr lang="uk-UA" sz="1600" dirty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3315364" y="4148411"/>
            <a:ext cx="5828636" cy="10665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Формування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мотивації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педагогічних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науково-педагогічних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наукових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працівників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дотримання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академічної</a:t>
            </a:r>
            <a:r>
              <a:rPr lang="ru-RU" sz="1600" dirty="0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UAF Sans Medium" pitchFamily="2" charset="0"/>
                <a:ea typeface="UAF Sans Medium" pitchFamily="2" charset="0"/>
              </a:rPr>
              <a:t>доброчесності</a:t>
            </a:r>
            <a:endParaRPr lang="uk-UA" sz="1600" dirty="0">
              <a:solidFill>
                <a:schemeClr val="tx1"/>
              </a:solidFill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5588496" y="1851670"/>
            <a:ext cx="3707904" cy="117554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Проведення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семінарів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з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представниками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компаній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-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розробників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програм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перевірки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робіт</a:t>
            </a:r>
            <a:endParaRPr lang="uk-UA" sz="1600" dirty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539552" y="4083918"/>
            <a:ext cx="2860395" cy="105958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Створення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Кодексу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академічної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доброчесності</a:t>
            </a:r>
            <a:r>
              <a:rPr lang="ru-RU" sz="1600" dirty="0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А</a:t>
            </a:r>
            <a:r>
              <a:rPr lang="ru-RU" sz="1600" dirty="0" err="1" smtClean="0">
                <a:solidFill>
                  <a:srgbClr val="000000"/>
                </a:solidFill>
                <a:latin typeface="UAF Sans Medium"/>
                <a:ea typeface="UAF Sans OnBoard" pitchFamily="2" charset="0"/>
              </a:rPr>
              <a:t>кадемії</a:t>
            </a:r>
            <a:endParaRPr lang="ru-RU" sz="1600" dirty="0" smtClean="0">
              <a:solidFill>
                <a:srgbClr val="000000"/>
              </a:solidFill>
              <a:latin typeface="UAF Sans Medium"/>
              <a:ea typeface="UAF Sans OnBo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15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18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Система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з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абезпечення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 bwMode="auto">
          <a:xfrm>
            <a:off x="3545368" y="843558"/>
            <a:ext cx="2754824" cy="92316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Нормативна </a:t>
            </a:r>
          </a:p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база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203848" y="1851670"/>
            <a:ext cx="3600400" cy="919504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Структурні підрозділи 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та уповноважені комісії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563888" y="2931790"/>
            <a:ext cx="2880320" cy="92316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Інформаційна база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91580" y="4062202"/>
            <a:ext cx="41044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Інструменти впровадження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076056" y="4083918"/>
            <a:ext cx="41044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Інструменти контролю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42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19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Система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з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абезпечення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 bwMode="auto">
          <a:xfrm>
            <a:off x="3545368" y="843558"/>
            <a:ext cx="2754824" cy="92316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Нормативна </a:t>
            </a:r>
          </a:p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база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043608" y="1952648"/>
            <a:ext cx="3240360" cy="619102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Базові документи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228184" y="1930716"/>
            <a:ext cx="2448272" cy="64103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Інші нормативні 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документи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15634" y="2673640"/>
            <a:ext cx="4188414" cy="24698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>
                <a:latin typeface="UAF Sans Medium" pitchFamily="2" charset="0"/>
                <a:ea typeface="UAF Sans Medium" pitchFamily="2" charset="0"/>
              </a:rPr>
              <a:t>Положення про АД</a:t>
            </a:r>
          </a:p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Кодекс АД</a:t>
            </a:r>
            <a:endParaRPr lang="en-US" dirty="0" smtClean="0">
              <a:solidFill>
                <a:schemeClr val="bg1"/>
              </a:solidFill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Декларація </a:t>
            </a:r>
            <a:r>
              <a:rPr lang="uk-UA" dirty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з АД</a:t>
            </a:r>
          </a:p>
          <a:p>
            <a:pPr algn="ctr" eaLnBrk="0" hangingPunct="0"/>
            <a:r>
              <a:rPr lang="uk-UA" dirty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Положення про комісію з етики</a:t>
            </a:r>
          </a:p>
          <a:p>
            <a:pPr algn="ctr" eaLnBrk="0" hangingPunct="0"/>
            <a:r>
              <a:rPr lang="uk-UA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Положення про комісію з АД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Положення про виявлення плагіату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cxnSp>
        <p:nvCxnSpPr>
          <p:cNvPr id="5" name="Прямая со стрелкой 4"/>
          <p:cNvCxnSpPr>
            <a:endCxn id="9" idx="0"/>
          </p:cNvCxnSpPr>
          <p:nvPr/>
        </p:nvCxnSpPr>
        <p:spPr bwMode="auto">
          <a:xfrm flipH="1">
            <a:off x="2663788" y="1766726"/>
            <a:ext cx="1692188" cy="185922"/>
          </a:xfrm>
          <a:prstGeom prst="straightConnector1">
            <a:avLst/>
          </a:prstGeom>
          <a:solidFill>
            <a:srgbClr val="0099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Прямая со стрелкой 15"/>
          <p:cNvCxnSpPr/>
          <p:nvPr/>
        </p:nvCxnSpPr>
        <p:spPr bwMode="auto">
          <a:xfrm>
            <a:off x="5580112" y="1766726"/>
            <a:ext cx="1584176" cy="185922"/>
          </a:xfrm>
          <a:prstGeom prst="straightConnector1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8798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1275606"/>
            <a:ext cx="7560840" cy="2123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uk-UA" sz="2400" dirty="0">
                <a:latin typeface="UAF Sans Medium"/>
              </a:rPr>
              <a:t>Прояв доброчесності цінний сам по собі…але він має </a:t>
            </a:r>
            <a:r>
              <a:rPr lang="uk-UA" sz="2400" i="1" dirty="0">
                <a:latin typeface="UAF Sans Medium"/>
              </a:rPr>
              <a:t>суть</a:t>
            </a:r>
            <a:r>
              <a:rPr lang="uk-UA" sz="2400" dirty="0">
                <a:latin typeface="UAF Sans Medium"/>
              </a:rPr>
              <a:t> і </a:t>
            </a:r>
            <a:r>
              <a:rPr lang="uk-UA" sz="2400" i="1" dirty="0">
                <a:latin typeface="UAF Sans Medium"/>
              </a:rPr>
              <a:t>ціль</a:t>
            </a:r>
            <a:r>
              <a:rPr lang="uk-UA" sz="2400" dirty="0">
                <a:latin typeface="UAF Sans Medium"/>
              </a:rPr>
              <a:t>, і лише через розуміння цієї </a:t>
            </a:r>
            <a:r>
              <a:rPr lang="uk-UA" sz="2400" i="1" dirty="0">
                <a:latin typeface="UAF Sans Medium"/>
              </a:rPr>
              <a:t>суті</a:t>
            </a:r>
            <a:r>
              <a:rPr lang="uk-UA" sz="2400" dirty="0">
                <a:latin typeface="UAF Sans Medium"/>
              </a:rPr>
              <a:t> і </a:t>
            </a:r>
            <a:r>
              <a:rPr lang="uk-UA" sz="2400" i="1" dirty="0">
                <a:latin typeface="UAF Sans Medium"/>
              </a:rPr>
              <a:t>цілі</a:t>
            </a:r>
            <a:r>
              <a:rPr lang="uk-UA" sz="2400" dirty="0">
                <a:latin typeface="UAF Sans Medium"/>
              </a:rPr>
              <a:t> ми починаємо цінувати доброчесність.</a:t>
            </a:r>
          </a:p>
          <a:p>
            <a:endParaRPr lang="uk-UA" dirty="0">
              <a:latin typeface="UAF Sans Medium"/>
            </a:endParaRPr>
          </a:p>
          <a:p>
            <a:pPr marL="0" indent="0">
              <a:buNone/>
            </a:pPr>
            <a:r>
              <a:rPr lang="uk-UA" dirty="0" err="1">
                <a:latin typeface="UAF Sans Medium"/>
              </a:rPr>
              <a:t>Аласдер</a:t>
            </a:r>
            <a:r>
              <a:rPr lang="uk-UA" dirty="0">
                <a:latin typeface="UAF Sans Medium"/>
              </a:rPr>
              <a:t> </a:t>
            </a:r>
            <a:r>
              <a:rPr lang="uk-UA" dirty="0" err="1">
                <a:latin typeface="UAF Sans Medium"/>
              </a:rPr>
              <a:t>Макінтайр</a:t>
            </a:r>
            <a:r>
              <a:rPr lang="uk-UA" dirty="0">
                <a:latin typeface="UAF Sans Medium"/>
              </a:rPr>
              <a:t> «Після доброчесності» (1981)</a:t>
            </a: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7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20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Система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з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абезпечення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 bwMode="auto">
          <a:xfrm>
            <a:off x="3203848" y="668936"/>
            <a:ext cx="3600400" cy="919504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Структурні підрозділи </a:t>
            </a: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та уповноважені комісії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3606594" y="1923678"/>
            <a:ext cx="2765606" cy="1271342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Група </a:t>
            </a:r>
            <a:r>
              <a:rPr kumimoji="0" lang="uk-U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моніторінгу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971600" y="2524544"/>
            <a:ext cx="2765606" cy="1271342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bg1"/>
                </a:solidFill>
              </a:rPr>
              <a:t>Постійно-діюча Комісія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bg1"/>
                </a:solidFill>
              </a:rPr>
              <a:t>з етики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198882" y="2524544"/>
            <a:ext cx="2765606" cy="1271342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Комісії </a:t>
            </a:r>
            <a:r>
              <a:rPr lang="uk-UA" dirty="0" smtClean="0">
                <a:solidFill>
                  <a:schemeClr val="bg1"/>
                </a:solidFill>
              </a:rPr>
              <a:t>інститутів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(факультетів)</a:t>
            </a:r>
          </a:p>
        </p:txBody>
      </p:sp>
    </p:spTree>
    <p:extLst>
      <p:ext uri="{BB962C8B-B14F-4D97-AF65-F5344CB8AC3E}">
        <p14:creationId xmlns:p14="http://schemas.microsoft.com/office/powerpoint/2010/main" val="40712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21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Система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з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абезпечення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 bwMode="auto">
          <a:xfrm>
            <a:off x="3563888" y="915566"/>
            <a:ext cx="2880320" cy="92316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Інформаційна база</a:t>
            </a:r>
          </a:p>
        </p:txBody>
      </p:sp>
      <p:sp>
        <p:nvSpPr>
          <p:cNvPr id="5" name="Овальная выноска 4"/>
          <p:cNvSpPr/>
          <p:nvPr/>
        </p:nvSpPr>
        <p:spPr bwMode="auto">
          <a:xfrm rot="21073359">
            <a:off x="1056579" y="2470044"/>
            <a:ext cx="2376264" cy="1296144"/>
          </a:xfrm>
          <a:prstGeom prst="wedgeEllipseCallou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Сайт АД</a:t>
            </a:r>
          </a:p>
        </p:txBody>
      </p:sp>
      <p:sp>
        <p:nvSpPr>
          <p:cNvPr id="14" name="Овальная выноска 13"/>
          <p:cNvSpPr/>
          <p:nvPr/>
        </p:nvSpPr>
        <p:spPr bwMode="auto">
          <a:xfrm>
            <a:off x="3635896" y="1999971"/>
            <a:ext cx="2943953" cy="1664983"/>
          </a:xfrm>
          <a:prstGeom prst="wedgeEllipseCallou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/>
              <a:t>Інформаційні та методичні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/>
              <a:t> матеріали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Овальная выноска 14"/>
          <p:cNvSpPr/>
          <p:nvPr/>
        </p:nvSpPr>
        <p:spPr bwMode="auto">
          <a:xfrm rot="595410">
            <a:off x="6710339" y="2508126"/>
            <a:ext cx="2376264" cy="1296144"/>
          </a:xfrm>
          <a:prstGeom prst="wedgeEllipseCallou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/>
              <a:t>Матеріали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/>
              <a:t>популяризації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66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22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Система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з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абезпечення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 bwMode="auto">
          <a:xfrm>
            <a:off x="791580" y="843558"/>
            <a:ext cx="41044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Інструменти впровадження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004048" y="843558"/>
            <a:ext cx="41044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Інструменти контролю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4" name="Рамка 3"/>
          <p:cNvSpPr/>
          <p:nvPr/>
        </p:nvSpPr>
        <p:spPr bwMode="auto">
          <a:xfrm>
            <a:off x="827584" y="1923678"/>
            <a:ext cx="4068452" cy="2952328"/>
          </a:xfrm>
          <a:prstGeom prst="fram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248584"/>
            <a:ext cx="35700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-Інформаційне</a:t>
            </a:r>
            <a:r>
              <a:rPr lang="uk-UA" dirty="0" smtClean="0"/>
              <a:t> супроводження:</a:t>
            </a:r>
          </a:p>
          <a:p>
            <a:r>
              <a:rPr lang="uk-UA" dirty="0" err="1"/>
              <a:t>п</a:t>
            </a:r>
            <a:r>
              <a:rPr lang="uk-UA" dirty="0" err="1" smtClean="0"/>
              <a:t>остери</a:t>
            </a:r>
            <a:r>
              <a:rPr lang="uk-UA" dirty="0" smtClean="0"/>
              <a:t>, </a:t>
            </a:r>
            <a:r>
              <a:rPr lang="uk-UA" dirty="0" err="1" smtClean="0"/>
              <a:t>відео-роліки</a:t>
            </a:r>
            <a:r>
              <a:rPr lang="uk-UA" dirty="0" smtClean="0"/>
              <a:t>, буклети, </a:t>
            </a:r>
          </a:p>
          <a:p>
            <a:r>
              <a:rPr lang="uk-UA" dirty="0"/>
              <a:t>с</a:t>
            </a:r>
            <a:r>
              <a:rPr lang="uk-UA" dirty="0" smtClean="0"/>
              <a:t>айт</a:t>
            </a:r>
          </a:p>
          <a:p>
            <a:r>
              <a:rPr lang="uk-UA" dirty="0" err="1" smtClean="0"/>
              <a:t>-масові</a:t>
            </a:r>
            <a:r>
              <a:rPr lang="uk-UA" dirty="0" smtClean="0"/>
              <a:t> </a:t>
            </a:r>
            <a:r>
              <a:rPr lang="uk-UA" dirty="0" err="1" smtClean="0"/>
              <a:t>онлайн</a:t>
            </a:r>
            <a:r>
              <a:rPr lang="uk-UA" dirty="0" smtClean="0"/>
              <a:t> курси</a:t>
            </a:r>
          </a:p>
          <a:p>
            <a:r>
              <a:rPr lang="uk-UA" dirty="0" err="1" smtClean="0"/>
              <a:t>-лекції</a:t>
            </a:r>
            <a:r>
              <a:rPr lang="uk-UA" dirty="0" smtClean="0"/>
              <a:t> з залученням відомих </a:t>
            </a:r>
          </a:p>
          <a:p>
            <a:r>
              <a:rPr lang="uk-UA" dirty="0" err="1"/>
              <a:t>с</a:t>
            </a:r>
            <a:r>
              <a:rPr lang="uk-UA" dirty="0" err="1" smtClean="0"/>
              <a:t>тейкхолдерів</a:t>
            </a:r>
            <a:r>
              <a:rPr lang="uk-UA" dirty="0" smtClean="0"/>
              <a:t> -</a:t>
            </a:r>
          </a:p>
          <a:p>
            <a:r>
              <a:rPr lang="uk-UA" dirty="0"/>
              <a:t>в</a:t>
            </a:r>
            <a:r>
              <a:rPr lang="uk-UA" dirty="0" smtClean="0"/>
              <a:t>ипускників, експертів, </a:t>
            </a:r>
          </a:p>
          <a:p>
            <a:r>
              <a:rPr lang="uk-UA" dirty="0" smtClean="0"/>
              <a:t>замовників</a:t>
            </a:r>
            <a:endParaRPr lang="uk-UA" dirty="0"/>
          </a:p>
        </p:txBody>
      </p:sp>
      <p:sp>
        <p:nvSpPr>
          <p:cNvPr id="13" name="Рамка 12"/>
          <p:cNvSpPr/>
          <p:nvPr/>
        </p:nvSpPr>
        <p:spPr bwMode="auto">
          <a:xfrm>
            <a:off x="4955944" y="1923678"/>
            <a:ext cx="4152560" cy="2952328"/>
          </a:xfrm>
          <a:prstGeom prst="fram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2284945"/>
            <a:ext cx="32607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-анкетування</a:t>
            </a:r>
            <a:r>
              <a:rPr lang="uk-UA" dirty="0" smtClean="0"/>
              <a:t> учасників </a:t>
            </a:r>
          </a:p>
          <a:p>
            <a:r>
              <a:rPr lang="uk-UA" dirty="0" smtClean="0"/>
              <a:t>освітнього та наукового </a:t>
            </a:r>
          </a:p>
          <a:p>
            <a:r>
              <a:rPr lang="uk-UA" dirty="0"/>
              <a:t>п</a:t>
            </a:r>
            <a:r>
              <a:rPr lang="uk-UA" dirty="0" smtClean="0"/>
              <a:t>роцесу;</a:t>
            </a:r>
          </a:p>
          <a:p>
            <a:r>
              <a:rPr lang="uk-UA" dirty="0" err="1" smtClean="0"/>
              <a:t>-перевірка</a:t>
            </a:r>
            <a:r>
              <a:rPr lang="uk-UA" dirty="0" smtClean="0"/>
              <a:t> всіх наукових,</a:t>
            </a:r>
          </a:p>
          <a:p>
            <a:r>
              <a:rPr lang="uk-UA" dirty="0"/>
              <a:t>к</a:t>
            </a:r>
            <a:r>
              <a:rPr lang="uk-UA" dirty="0" smtClean="0"/>
              <a:t>валіфікаційних,</a:t>
            </a:r>
          </a:p>
          <a:p>
            <a:r>
              <a:rPr lang="uk-UA" dirty="0"/>
              <a:t>н</a:t>
            </a:r>
            <a:r>
              <a:rPr lang="uk-UA" dirty="0" smtClean="0"/>
              <a:t>авчальних,</a:t>
            </a:r>
          </a:p>
          <a:p>
            <a:r>
              <a:rPr lang="uk-UA" dirty="0"/>
              <a:t>н</a:t>
            </a:r>
            <a:r>
              <a:rPr lang="uk-UA" dirty="0" smtClean="0"/>
              <a:t>авчально-методичних робіт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23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4" grpId="0" animBg="1"/>
      <p:bldP spid="5" grpId="0"/>
      <p:bldP spid="13" grpId="0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3452737" y="3651870"/>
            <a:ext cx="2952328" cy="7200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Комісія з академічної доброчесності</a:t>
            </a:r>
          </a:p>
          <a:p>
            <a:pPr algn="ctr" eaLnBrk="0" hangingPunct="0"/>
            <a:r>
              <a:rPr lang="uk-UA" sz="1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(на 2 роки)</a:t>
            </a:r>
            <a:endParaRPr lang="uk-UA" sz="1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6084168" y="2643758"/>
            <a:ext cx="2952328" cy="7200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OnBoard" pitchFamily="2" charset="0"/>
                <a:ea typeface="UAF Sans OnBoard" pitchFamily="2" charset="0"/>
              </a:rPr>
              <a:t>Група </a:t>
            </a:r>
            <a:r>
              <a:rPr lang="uk-UA" sz="1400" dirty="0" smtClean="0">
                <a:latin typeface="UAF Sans OnBoard" pitchFamily="2" charset="0"/>
                <a:ea typeface="UAF Sans OnBoard" pitchFamily="2" charset="0"/>
              </a:rPr>
              <a:t>науково-організаційного </a:t>
            </a:r>
          </a:p>
          <a:p>
            <a:pPr algn="ctr" eaLnBrk="0" hangingPunct="0"/>
            <a:r>
              <a:rPr lang="uk-UA" sz="1400" dirty="0" smtClean="0">
                <a:latin typeface="UAF Sans OnBoard" pitchFamily="2" charset="0"/>
                <a:ea typeface="UAF Sans OnBoard" pitchFamily="2" charset="0"/>
              </a:rPr>
              <a:t>відділу</a:t>
            </a:r>
            <a:endParaRPr lang="uk-UA" sz="1400" dirty="0"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827584" y="2643758"/>
            <a:ext cx="2952328" cy="7200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Група </a:t>
            </a:r>
            <a:r>
              <a:rPr lang="uk-UA" sz="1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якості освітньої діяльності</a:t>
            </a:r>
            <a:endParaRPr lang="uk-UA" sz="1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156176" y="1923678"/>
            <a:ext cx="302433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В науковій роботі – </a:t>
            </a:r>
            <a:endParaRPr lang="uk-UA" sz="1400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заступник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начальника Академії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 наукової роботи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27584" y="1923678"/>
            <a:ext cx="2884877" cy="86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В навчальній роботі –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заступник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начальника Академії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 навчальної роботи</a:t>
            </a:r>
          </a:p>
        </p:txBody>
      </p:sp>
      <p:sp>
        <p:nvSpPr>
          <p:cNvPr id="4" name="Овал 3"/>
          <p:cNvSpPr/>
          <p:nvPr/>
        </p:nvSpPr>
        <p:spPr bwMode="auto">
          <a:xfrm>
            <a:off x="3277404" y="1707654"/>
            <a:ext cx="3600400" cy="8640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UAF Sans OnBoard" pitchFamily="2" charset="0"/>
                <a:ea typeface="UAF Sans OnBoard" pitchFamily="2" charset="0"/>
              </a:rPr>
              <a:t>Академічна Комісія з етики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UAF Sans OnBoard" pitchFamily="2" charset="0"/>
                <a:ea typeface="UAF Sans OnBoard" pitchFamily="2" charset="0"/>
              </a:rPr>
              <a:t> та управління конфліктами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baseline="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(на 2 роки)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" name="Овал 1"/>
          <p:cNvSpPr/>
          <p:nvPr/>
        </p:nvSpPr>
        <p:spPr bwMode="auto">
          <a:xfrm>
            <a:off x="3527884" y="1128688"/>
            <a:ext cx="2952328" cy="7200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OnBoard" pitchFamily="2" charset="0"/>
                <a:ea typeface="UAF Sans OnBoard" pitchFamily="2" charset="0"/>
              </a:rPr>
              <a:t>Група </a:t>
            </a:r>
            <a:r>
              <a:rPr lang="uk-UA" sz="1400" dirty="0" err="1">
                <a:latin typeface="UAF Sans OnBoard" pitchFamily="2" charset="0"/>
                <a:ea typeface="UAF Sans OnBoard" pitchFamily="2" charset="0"/>
              </a:rPr>
              <a:t>моніторінгу</a:t>
            </a:r>
            <a:endParaRPr lang="uk-UA" sz="1400" dirty="0">
              <a:latin typeface="UAF Sans OnBoard" pitchFamily="2" charset="0"/>
              <a:ea typeface="UAF Sans OnBoard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OnBoard" pitchFamily="2" charset="0"/>
                <a:ea typeface="UAF Sans OnBoard" pitchFamily="2" charset="0"/>
              </a:rPr>
              <a:t>АД відділу ЗЯВО</a:t>
            </a:r>
            <a:endParaRPr lang="uk-UA" sz="1400" dirty="0"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23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Управління 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роцесом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 bwMode="auto">
          <a:xfrm>
            <a:off x="3707904" y="748482"/>
            <a:ext cx="2592288" cy="455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Перший заступник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начальника Академії</a:t>
            </a:r>
          </a:p>
        </p:txBody>
      </p:sp>
      <p:sp>
        <p:nvSpPr>
          <p:cNvPr id="6" name="Стрелка вниз 5"/>
          <p:cNvSpPr/>
          <p:nvPr/>
        </p:nvSpPr>
        <p:spPr bwMode="auto">
          <a:xfrm rot="2702433">
            <a:off x="2805102" y="1411474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трелка вниз 18"/>
          <p:cNvSpPr/>
          <p:nvPr/>
        </p:nvSpPr>
        <p:spPr bwMode="auto">
          <a:xfrm rot="18850040">
            <a:off x="6615089" y="1380653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419872" y="3052738"/>
            <a:ext cx="2592288" cy="45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uk-UA" sz="1400" dirty="0" smtClean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491880" y="3147814"/>
            <a:ext cx="2592288" cy="45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uk-UA" sz="1400" dirty="0" smtClean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563888" y="3219822"/>
            <a:ext cx="2592288" cy="45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uk-UA" sz="1400" dirty="0" smtClean="0"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635896" y="3291830"/>
            <a:ext cx="2592288" cy="45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Інститути (факультети)-</a:t>
            </a:r>
          </a:p>
          <a:p>
            <a:pPr algn="ctr" eaLnBrk="0" hangingPunct="0"/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 заступник з</a:t>
            </a:r>
          </a:p>
          <a:p>
            <a:pPr algn="ctr" eaLnBrk="0" hangingPunct="0"/>
            <a:r>
              <a:rPr lang="uk-UA" sz="1200" dirty="0">
                <a:latin typeface="UAF Sans Medium" pitchFamily="2" charset="0"/>
                <a:ea typeface="UAF Sans Medium" pitchFamily="2" charset="0"/>
              </a:rPr>
              <a:t>н</a:t>
            </a:r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авчальної та наукової роботи</a:t>
            </a:r>
          </a:p>
        </p:txBody>
      </p:sp>
      <p:sp>
        <p:nvSpPr>
          <p:cNvPr id="25" name="Стрелка вниз 24"/>
          <p:cNvSpPr/>
          <p:nvPr/>
        </p:nvSpPr>
        <p:spPr bwMode="auto">
          <a:xfrm>
            <a:off x="4577741" y="2516165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1403648" y="4371950"/>
            <a:ext cx="727280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OnBoard" pitchFamily="2" charset="0"/>
                <a:ea typeface="UAF Sans OnBoard" pitchFamily="2" charset="0"/>
              </a:rPr>
              <a:t>Популяризація, інформаційно-технічна діяльність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870290" y="4659982"/>
            <a:ext cx="2765606" cy="483518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OnBoard" pitchFamily="2" charset="0"/>
                <a:ea typeface="UAF Sans OnBoard" pitchFamily="2" charset="0"/>
              </a:rPr>
              <a:t>Курсантське самоврядування</a:t>
            </a:r>
          </a:p>
        </p:txBody>
      </p:sp>
      <p:sp>
        <p:nvSpPr>
          <p:cNvPr id="27" name="Овал 26"/>
          <p:cNvSpPr/>
          <p:nvPr/>
        </p:nvSpPr>
        <p:spPr bwMode="auto">
          <a:xfrm>
            <a:off x="3635896" y="4648081"/>
            <a:ext cx="2765606" cy="483518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OnBoard" pitchFamily="2" charset="0"/>
                <a:ea typeface="UAF Sans OnBoard" pitchFamily="2" charset="0"/>
              </a:rPr>
              <a:t>Наукові товариства</a:t>
            </a:r>
          </a:p>
        </p:txBody>
      </p:sp>
      <p:sp>
        <p:nvSpPr>
          <p:cNvPr id="28" name="Овал 27"/>
          <p:cNvSpPr/>
          <p:nvPr/>
        </p:nvSpPr>
        <p:spPr bwMode="auto">
          <a:xfrm>
            <a:off x="6342932" y="4651972"/>
            <a:ext cx="2765606" cy="483518"/>
          </a:xfrm>
          <a:prstGeom prst="ellipse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OnBoard" pitchFamily="2" charset="0"/>
                <a:ea typeface="UAF Sans OnBoard" pitchFamily="2" charset="0"/>
              </a:rPr>
              <a:t>Бібліотека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31" name="Стрелка вниз 30"/>
          <p:cNvSpPr/>
          <p:nvPr/>
        </p:nvSpPr>
        <p:spPr bwMode="auto">
          <a:xfrm>
            <a:off x="1907704" y="3579862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Стрелка вниз 31"/>
          <p:cNvSpPr/>
          <p:nvPr/>
        </p:nvSpPr>
        <p:spPr bwMode="auto">
          <a:xfrm>
            <a:off x="7206033" y="3579862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6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8" grpId="0" animBg="1"/>
      <p:bldP spid="16" grpId="0" animBg="1"/>
      <p:bldP spid="13" grpId="0" animBg="1"/>
      <p:bldP spid="12" grpId="0" animBg="1"/>
      <p:bldP spid="4" grpId="0" animBg="1"/>
      <p:bldP spid="2" grpId="0" animBg="1"/>
      <p:bldP spid="10" grpId="0" animBg="1"/>
      <p:bldP spid="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9" grpId="0" animBg="1"/>
      <p:bldP spid="27" grpId="0" animBg="1"/>
      <p:bldP spid="28" grpId="0" animBg="1"/>
      <p:bldP spid="31" grpId="0" animBg="1"/>
      <p:bldP spid="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 bwMode="auto">
          <a:xfrm>
            <a:off x="3527884" y="1128688"/>
            <a:ext cx="2952328" cy="7200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Група </a:t>
            </a:r>
            <a:r>
              <a:rPr lang="uk-UA" sz="1400" dirty="0" err="1">
                <a:latin typeface="UAF Sans Medium"/>
                <a:ea typeface="UAF Sans OnBoard" pitchFamily="2" charset="0"/>
              </a:rPr>
              <a:t>моніторінгу</a:t>
            </a:r>
            <a:endParaRPr lang="uk-UA" sz="1400" dirty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АД відділу ЗЯВО</a:t>
            </a:r>
            <a:endParaRPr lang="uk-UA" sz="1400" dirty="0">
              <a:latin typeface="UAF Sans Medium"/>
              <a:ea typeface="UAF Sans OnBoar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24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Управління 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роцесом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 bwMode="auto">
          <a:xfrm>
            <a:off x="3707904" y="748482"/>
            <a:ext cx="2592288" cy="455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Перший заступник </a:t>
            </a:r>
          </a:p>
          <a:p>
            <a:pPr algn="ctr" eaLnBrk="0" hangingPunct="0"/>
            <a:r>
              <a:rPr lang="uk-UA" sz="1400" dirty="0" err="1" smtClean="0">
                <a:latin typeface="UAF Sans Medium" pitchFamily="2" charset="0"/>
                <a:ea typeface="UAF Sans Medium" pitchFamily="2" charset="0"/>
              </a:rPr>
              <a:t>начальика</a:t>
            </a:r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 Академії</a:t>
            </a:r>
          </a:p>
        </p:txBody>
      </p:sp>
      <p:sp>
        <p:nvSpPr>
          <p:cNvPr id="6" name="Стрелка вниз 5"/>
          <p:cNvSpPr/>
          <p:nvPr/>
        </p:nvSpPr>
        <p:spPr bwMode="auto">
          <a:xfrm rot="2702433">
            <a:off x="2805102" y="1411474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трелка вниз 18"/>
          <p:cNvSpPr/>
          <p:nvPr/>
        </p:nvSpPr>
        <p:spPr bwMode="auto">
          <a:xfrm rot="18850040">
            <a:off x="6615089" y="1380653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1619672" y="2067694"/>
            <a:ext cx="2761601" cy="6177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400" dirty="0" err="1">
                <a:latin typeface="UAF Sans Medium"/>
                <a:ea typeface="UAF Sans OnBoard" pitchFamily="2" charset="0"/>
              </a:rPr>
              <a:t>загальна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координація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err="1" smtClean="0">
                <a:latin typeface="UAF Sans Medium"/>
                <a:ea typeface="UAF Sans OnBoard" pitchFamily="2" charset="0"/>
              </a:rPr>
              <a:t>дотримання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академічної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доброчесності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297695" y="4288408"/>
            <a:ext cx="2592288" cy="45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Вибіркова перевірка робіт</a:t>
            </a:r>
          </a:p>
          <a:p>
            <a:pPr algn="ctr" eaLnBrk="0" hangingPunct="0"/>
            <a:r>
              <a:rPr lang="uk-UA" sz="1400" dirty="0">
                <a:latin typeface="UAF Sans Medium" pitchFamily="2" charset="0"/>
                <a:ea typeface="UAF Sans Medium" pitchFamily="2" charset="0"/>
              </a:rPr>
              <a:t>н</a:t>
            </a:r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а плагіат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004048" y="3161335"/>
            <a:ext cx="3312368" cy="9225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400" dirty="0" err="1">
                <a:latin typeface="UAF Sans Medium"/>
                <a:ea typeface="UAF Sans OnBoard" pitchFamily="2" charset="0"/>
              </a:rPr>
              <a:t>моніторинг</a:t>
            </a:r>
            <a:r>
              <a:rPr lang="ru-RU" sz="1400" dirty="0">
                <a:latin typeface="UAF Sans Medium"/>
                <a:ea typeface="UAF Sans OnBoard" pitchFamily="2" charset="0"/>
              </a:rPr>
              <a:t> та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опитування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щодо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випадків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порушення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err="1" smtClean="0">
                <a:latin typeface="UAF Sans Medium"/>
                <a:ea typeface="UAF Sans OnBoard" pitchFamily="2" charset="0"/>
              </a:rPr>
              <a:t>академічної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доброчесності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1115616" y="3003798"/>
            <a:ext cx="309634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400" dirty="0" err="1">
                <a:latin typeface="UAF Sans Medium"/>
                <a:ea typeface="UAF Sans OnBoard" pitchFamily="2" charset="0"/>
              </a:rPr>
              <a:t>розробка</a:t>
            </a:r>
            <a:r>
              <a:rPr lang="ru-RU" sz="1400" dirty="0">
                <a:latin typeface="UAF Sans Medium"/>
                <a:ea typeface="UAF Sans OnBoard" pitchFamily="2" charset="0"/>
              </a:rPr>
              <a:t> і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вдосконалення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err="1" smtClean="0">
                <a:latin typeface="UAF Sans Medium"/>
                <a:ea typeface="UAF Sans OnBoard" pitchFamily="2" charset="0"/>
              </a:rPr>
              <a:t>нормативної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>
                <a:latin typeface="UAF Sans Medium"/>
                <a:ea typeface="UAF Sans OnBoard" pitchFamily="2" charset="0"/>
              </a:rPr>
              <a:t>та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інформаційної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err="1" smtClean="0">
                <a:latin typeface="UAF Sans Medium"/>
                <a:ea typeface="UAF Sans OnBoard" pitchFamily="2" charset="0"/>
              </a:rPr>
              <a:t>бази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</p:txBody>
      </p:sp>
      <p:sp>
        <p:nvSpPr>
          <p:cNvPr id="25" name="Стрелка вниз 24"/>
          <p:cNvSpPr/>
          <p:nvPr/>
        </p:nvSpPr>
        <p:spPr bwMode="auto">
          <a:xfrm>
            <a:off x="4577741" y="2516165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971600" y="4294596"/>
            <a:ext cx="3096344" cy="5818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400" dirty="0" err="1">
                <a:latin typeface="UAF Sans Medium"/>
                <a:ea typeface="UAF Sans OnBoard" pitchFamily="2" charset="0"/>
              </a:rPr>
              <a:t>проведення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популяризаційних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та </a:t>
            </a: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інформаційно-технологічних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заходів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364088" y="2067694"/>
            <a:ext cx="3600400" cy="771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оприлюднення періодичних відкритих 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звітів </a:t>
            </a:r>
            <a:r>
              <a:rPr lang="uk-UA" sz="1400" dirty="0">
                <a:latin typeface="UAF Sans Medium"/>
                <a:ea typeface="UAF Sans OnBoard" pitchFamily="2" charset="0"/>
              </a:rPr>
              <a:t>щодо рівня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дотримання</a:t>
            </a: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uk-UA" sz="1400" dirty="0">
                <a:latin typeface="UAF Sans Medium"/>
                <a:ea typeface="UAF Sans OnBoard" pitchFamily="2" charset="0"/>
              </a:rPr>
              <a:t>принципів академічної доброчесності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69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16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25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Управління 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роцесом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низ 5"/>
          <p:cNvSpPr/>
          <p:nvPr/>
        </p:nvSpPr>
        <p:spPr bwMode="auto">
          <a:xfrm rot="2702433">
            <a:off x="2690654" y="1262174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трелка вниз 18"/>
          <p:cNvSpPr/>
          <p:nvPr/>
        </p:nvSpPr>
        <p:spPr bwMode="auto">
          <a:xfrm rot="18850040">
            <a:off x="6896882" y="1262084"/>
            <a:ext cx="636590" cy="645170"/>
          </a:xfrm>
          <a:prstGeom prst="downArrow">
            <a:avLst>
              <a:gd name="adj1" fmla="val 50000"/>
              <a:gd name="adj2" fmla="val 5996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1187624" y="1899196"/>
            <a:ext cx="7776864" cy="9605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функція контролю щодо дотримання </a:t>
            </a:r>
            <a:r>
              <a:rPr lang="uk-UA" sz="1400" dirty="0">
                <a:latin typeface="UAF Sans Medium"/>
                <a:ea typeface="UAF Sans OnBoard" pitchFamily="2" charset="0"/>
              </a:rPr>
              <a:t>академічної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доброчесності та </a:t>
            </a:r>
            <a:r>
              <a:rPr lang="uk-UA" sz="1400" dirty="0">
                <a:latin typeface="UAF Sans Medium"/>
                <a:ea typeface="UAF Sans OnBoard" pitchFamily="2" charset="0"/>
              </a:rPr>
              <a:t>наданням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їм </a:t>
            </a: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повноважень щодо виявлення</a:t>
            </a:r>
            <a:r>
              <a:rPr lang="uk-UA" sz="1400" dirty="0">
                <a:latin typeface="UAF Sans Medium"/>
                <a:ea typeface="UAF Sans OnBoard" pitchFamily="2" charset="0"/>
              </a:rPr>
              <a:t>,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встановлення </a:t>
            </a:r>
            <a:r>
              <a:rPr lang="uk-UA" sz="1400" dirty="0">
                <a:latin typeface="UAF Sans Medium"/>
                <a:ea typeface="UAF Sans OnBoard" pitchFamily="2" charset="0"/>
              </a:rPr>
              <a:t>та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розгляду фактів порушення</a:t>
            </a: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uk-UA" sz="1400" dirty="0">
                <a:latin typeface="UAF Sans Medium"/>
                <a:ea typeface="UAF Sans OnBoard" pitchFamily="2" charset="0"/>
              </a:rPr>
              <a:t>академічної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доброчесності </a:t>
            </a:r>
            <a:r>
              <a:rPr lang="uk-UA" sz="1400" dirty="0">
                <a:latin typeface="UAF Sans Medium"/>
                <a:ea typeface="UAF Sans OnBoard" pitchFamily="2" charset="0"/>
              </a:rPr>
              <a:t>і прийняття рішень про вид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відповідальності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1259632" y="2931790"/>
            <a:ext cx="7632848" cy="2139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Голова – перший заступник начальника НАСВ</a:t>
            </a: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Склад:</a:t>
            </a: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-Заступник з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наукової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роботи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-Начальник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відділу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кадрів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-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Керівник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групи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моніторингу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АД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відділу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ЗЯВО</a:t>
            </a: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-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П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редставники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професорсько-викладацького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складу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інститутів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(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ф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акультетів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) </a:t>
            </a: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у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кількості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не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менше</a:t>
            </a:r>
            <a:r>
              <a:rPr lang="ru-RU" sz="1400" dirty="0">
                <a:latin typeface="UAF Sans Medium"/>
                <a:ea typeface="UAF Sans OnBoard" pitchFamily="2" charset="0"/>
              </a:rPr>
              <a:t> одного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представника</a:t>
            </a:r>
            <a:r>
              <a:rPr lang="ru-RU" sz="1400" dirty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інституту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>
                <a:latin typeface="UAF Sans Medium"/>
                <a:ea typeface="UAF Sans OnBoard" pitchFamily="2" charset="0"/>
              </a:rPr>
              <a:t>(факультету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)</a:t>
            </a:r>
          </a:p>
          <a:p>
            <a:pPr algn="ctr" eaLnBrk="0" hangingPunct="0"/>
            <a:r>
              <a:rPr lang="uk-UA" sz="1400" dirty="0" err="1" smtClean="0">
                <a:latin typeface="UAF Sans Medium"/>
                <a:ea typeface="UAF Sans OnBoard" pitchFamily="2" charset="0"/>
              </a:rPr>
              <a:t>-Начальник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uk-UA" sz="1400" dirty="0">
                <a:latin typeface="UAF Sans Medium"/>
                <a:ea typeface="UAF Sans OnBoard" pitchFamily="2" charset="0"/>
              </a:rPr>
              <a:t>юридичного відділу</a:t>
            </a:r>
            <a:endParaRPr lang="ru-RU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400" dirty="0" smtClean="0">
                <a:latin typeface="UAF Sans Medium"/>
                <a:ea typeface="UAF Sans OnBoard" pitchFamily="2" charset="0"/>
              </a:rPr>
              <a:t>-Голова </a:t>
            </a:r>
            <a:r>
              <a:rPr lang="ru-RU" sz="1400" dirty="0" err="1">
                <a:latin typeface="UAF Sans Medium"/>
                <a:ea typeface="UAF Sans OnBoard" pitchFamily="2" charset="0"/>
              </a:rPr>
              <a:t>представницького</a:t>
            </a:r>
            <a:r>
              <a:rPr lang="ru-RU" sz="1400" dirty="0">
                <a:latin typeface="UAF Sans Medium"/>
                <a:ea typeface="UAF Sans OnBoard" pitchFamily="2" charset="0"/>
              </a:rPr>
              <a:t> органу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профспілкової</a:t>
            </a:r>
            <a:r>
              <a:rPr lang="ru-RU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400" dirty="0" err="1" smtClean="0">
                <a:latin typeface="UAF Sans Medium"/>
                <a:ea typeface="UAF Sans OnBoard" pitchFamily="2" charset="0"/>
              </a:rPr>
              <a:t>організації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3277404" y="843558"/>
            <a:ext cx="3600400" cy="8640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  <a:ea typeface="UAF Sans OnBoard" pitchFamily="2" charset="0"/>
              </a:rPr>
              <a:t>Академічна Комісія з етики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  <a:ea typeface="UAF Sans OnBoard" pitchFamily="2" charset="0"/>
              </a:rPr>
              <a:t> та управління конфліктами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baseline="0" dirty="0" smtClean="0">
                <a:latin typeface="UAF Sans Medium"/>
                <a:ea typeface="UAF Sans OnBoard" pitchFamily="2" charset="0"/>
              </a:rPr>
              <a:t>(на 2 роки)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UAF Sans Medium"/>
              <a:ea typeface="UAF Sans OnBo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5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 bwMode="auto">
          <a:xfrm>
            <a:off x="5580112" y="1923678"/>
            <a:ext cx="3456384" cy="7200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Група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науково-організаційного </a:t>
            </a: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відділу</a:t>
            </a:r>
            <a:endParaRPr lang="uk-UA" sz="1400" dirty="0">
              <a:latin typeface="UAF Sans Medium"/>
              <a:ea typeface="UAF Sans OnBoard" pitchFamily="2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1115616" y="1923678"/>
            <a:ext cx="2952328" cy="7200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uk-UA" sz="1400" dirty="0" smtClean="0">
              <a:solidFill>
                <a:srgbClr val="FF0000"/>
              </a:solidFill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uk-UA" sz="1400" dirty="0" smtClean="0">
                <a:solidFill>
                  <a:srgbClr val="FF0000"/>
                </a:solidFill>
                <a:latin typeface="UAF Sans Medium"/>
                <a:ea typeface="UAF Sans OnBoard" pitchFamily="2" charset="0"/>
              </a:rPr>
              <a:t>Група якості освітньої </a:t>
            </a:r>
          </a:p>
          <a:p>
            <a:pPr algn="ctr" eaLnBrk="0" hangingPunct="0"/>
            <a:r>
              <a:rPr lang="uk-UA" sz="1400" dirty="0" smtClean="0">
                <a:solidFill>
                  <a:srgbClr val="FF0000"/>
                </a:solidFill>
                <a:latin typeface="UAF Sans Medium"/>
                <a:ea typeface="UAF Sans OnBoard" pitchFamily="2" charset="0"/>
              </a:rPr>
              <a:t>діяльності</a:t>
            </a:r>
          </a:p>
          <a:p>
            <a:pPr algn="ctr" eaLnBrk="0" hangingPunct="0"/>
            <a:r>
              <a:rPr lang="uk-UA" sz="1400" dirty="0">
                <a:solidFill>
                  <a:srgbClr val="FF0000"/>
                </a:solidFill>
                <a:latin typeface="UAF Sans Medium"/>
                <a:ea typeface="UAF Sans OnBoard" pitchFamily="2" charset="0"/>
              </a:rPr>
              <a:t>?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148064" y="1059582"/>
            <a:ext cx="399593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В науковій роботі – </a:t>
            </a:r>
            <a:endParaRPr lang="uk-UA" sz="1400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заступник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начальника Академії</a:t>
            </a:r>
          </a:p>
          <a:p>
            <a:pPr algn="ctr" eaLnBrk="0" hangingPunct="0"/>
            <a:r>
              <a:rPr lang="uk-UA" sz="1400" dirty="0">
                <a:latin typeface="UAF Sans Medium" pitchFamily="2" charset="0"/>
                <a:ea typeface="UAF Sans Medium" pitchFamily="2" charset="0"/>
              </a:rPr>
              <a:t>з</a:t>
            </a:r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 наукової роботи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27584" y="1056680"/>
            <a:ext cx="3672408" cy="866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В навчальній роботі –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заступник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начальника Академії </a:t>
            </a:r>
          </a:p>
          <a:p>
            <a:pPr algn="ctr" eaLnBrk="0" hangingPunct="0"/>
            <a:r>
              <a:rPr lang="uk-UA" sz="1400" dirty="0" smtClean="0">
                <a:latin typeface="UAF Sans Medium" pitchFamily="2" charset="0"/>
                <a:ea typeface="UAF Sans Medium" pitchFamily="2" charset="0"/>
              </a:rPr>
              <a:t>з навчальної роботи</a:t>
            </a: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26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600" y="-20538"/>
            <a:ext cx="7416824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Управління 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роцесом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4824028" y="2499742"/>
            <a:ext cx="4356484" cy="26437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Підтримка культури доброчесного наукового 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керівництва у корпоративній культурі закладу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Контроль: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 </a:t>
            </a:r>
            <a:r>
              <a:rPr lang="uk-UA" sz="1200" dirty="0">
                <a:latin typeface="UAF Sans Medium"/>
                <a:ea typeface="UAF Sans OnBoard" pitchFamily="2" charset="0"/>
              </a:rPr>
              <a:t>діяльності наукових журналів;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проведення </a:t>
            </a:r>
            <a:r>
              <a:rPr lang="uk-UA" sz="1200" dirty="0">
                <a:latin typeface="UAF Sans Medium"/>
                <a:ea typeface="UAF Sans OnBoard" pitchFamily="2" charset="0"/>
              </a:rPr>
              <a:t>університетських заходів </a:t>
            </a:r>
            <a:endParaRPr lang="uk-UA" sz="1200" dirty="0" smtClean="0">
              <a:latin typeface="UAF Sans Medium"/>
              <a:ea typeface="UAF Sans OnBoard" pitchFamily="2" charset="0"/>
            </a:endParaRP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наукового</a:t>
            </a:r>
            <a:r>
              <a:rPr lang="uk-UA" sz="1200" dirty="0">
                <a:latin typeface="UAF Sans Medium"/>
                <a:ea typeface="UAF Sans OnBoard" pitchFamily="2" charset="0"/>
              </a:rPr>
              <a:t>, науковометодичного і іншого </a:t>
            </a:r>
            <a:endParaRPr lang="uk-UA" sz="1200" dirty="0" smtClean="0">
              <a:latin typeface="UAF Sans Medium"/>
              <a:ea typeface="UAF Sans OnBoard" pitchFamily="2" charset="0"/>
            </a:endParaRP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спрямування </a:t>
            </a:r>
            <a:r>
              <a:rPr lang="uk-UA" sz="1200" dirty="0">
                <a:latin typeface="UAF Sans Medium"/>
                <a:ea typeface="UAF Sans OnBoard" pitchFamily="2" charset="0"/>
              </a:rPr>
              <a:t>(конференції, семінари тощо);</a:t>
            </a: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 проведення захистів дисертацій на </a:t>
            </a:r>
            <a:r>
              <a:rPr lang="uk-UA" sz="1200" dirty="0" smtClean="0">
                <a:latin typeface="UAF Sans Medium"/>
                <a:ea typeface="UAF Sans OnBoard" pitchFamily="2" charset="0"/>
              </a:rPr>
              <a:t>здобуття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 </a:t>
            </a:r>
            <a:r>
              <a:rPr lang="uk-UA" sz="1200" dirty="0">
                <a:latin typeface="UAF Sans Medium"/>
                <a:ea typeface="UAF Sans OnBoard" pitchFamily="2" charset="0"/>
              </a:rPr>
              <a:t>наукових ступенів;</a:t>
            </a: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 захисту прав інтелектуальної власності;</a:t>
            </a: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 виконання науково-дослідних робіт, що </a:t>
            </a:r>
            <a:endParaRPr lang="uk-UA" sz="1200" dirty="0" smtClean="0">
              <a:latin typeface="UAF Sans Medium"/>
              <a:ea typeface="UAF Sans OnBoard" pitchFamily="2" charset="0"/>
            </a:endParaRP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фінансуються </a:t>
            </a:r>
            <a:r>
              <a:rPr lang="uk-UA" sz="1200" dirty="0">
                <a:latin typeface="UAF Sans Medium"/>
                <a:ea typeface="UAF Sans OnBoard" pitchFamily="2" charset="0"/>
              </a:rPr>
              <a:t>за рахунок </a:t>
            </a: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державного та/або місцевих бюджетів</a:t>
            </a:r>
            <a:r>
              <a:rPr lang="uk-UA" sz="1200" dirty="0">
                <a:latin typeface="UAF Sans OnBoard" pitchFamily="2" charset="0"/>
                <a:ea typeface="UAF Sans OnBoard" pitchFamily="2" charset="0"/>
              </a:rPr>
              <a:t>.</a:t>
            </a:r>
          </a:p>
        </p:txBody>
      </p:sp>
      <p:sp>
        <p:nvSpPr>
          <p:cNvPr id="29" name="Скругленный прямоугольник 28"/>
          <p:cNvSpPr/>
          <p:nvPr/>
        </p:nvSpPr>
        <p:spPr bwMode="auto">
          <a:xfrm>
            <a:off x="899592" y="2787774"/>
            <a:ext cx="3888432" cy="22322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Якісний дизайн освітніх програм;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Запровадження курсу «Основи </a:t>
            </a: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а</a:t>
            </a:r>
            <a:r>
              <a:rPr lang="uk-UA" sz="1200" dirty="0" smtClean="0">
                <a:latin typeface="UAF Sans Medium"/>
                <a:ea typeface="UAF Sans OnBoard" pitchFamily="2" charset="0"/>
              </a:rPr>
              <a:t>кадемічної доброчесності та письма»;</a:t>
            </a:r>
            <a:endParaRPr lang="uk-UA" sz="1200" dirty="0">
              <a:latin typeface="UAF Sans Medium"/>
              <a:ea typeface="UAF Sans OnBoard" pitchFamily="2" charset="0"/>
            </a:endParaRP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Забезпечення комунікацій між викладачами;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Внесення Функції з просування АД </a:t>
            </a:r>
          </a:p>
          <a:p>
            <a:pPr eaLnBrk="0" hangingPunct="0"/>
            <a:r>
              <a:rPr lang="uk-UA" sz="1200" dirty="0" smtClean="0">
                <a:latin typeface="UAF Sans Medium"/>
                <a:ea typeface="UAF Sans OnBoard" pitchFamily="2" charset="0"/>
              </a:rPr>
              <a:t> до посадових </a:t>
            </a:r>
            <a:r>
              <a:rPr lang="uk-UA" sz="1200" dirty="0" err="1" smtClean="0">
                <a:latin typeface="UAF Sans Medium"/>
                <a:ea typeface="UAF Sans OnBoard" pitchFamily="2" charset="0"/>
              </a:rPr>
              <a:t>обовязків</a:t>
            </a:r>
            <a:r>
              <a:rPr lang="uk-UA" sz="1200" dirty="0" smtClean="0">
                <a:latin typeface="UAF Sans Medium"/>
                <a:ea typeface="UAF Sans OnBoard" pitchFamily="2" charset="0"/>
              </a:rPr>
              <a:t> викладачів</a:t>
            </a:r>
            <a:r>
              <a:rPr lang="uk-UA" sz="1200" dirty="0">
                <a:latin typeface="UAF Sans Medium"/>
                <a:ea typeface="UAF Sans OnBoard" pitchFamily="2" charset="0"/>
              </a:rPr>
              <a:t>;</a:t>
            </a:r>
            <a:endParaRPr lang="uk-UA" sz="1200" dirty="0" smtClean="0">
              <a:latin typeface="UAF Sans Medium"/>
              <a:ea typeface="UAF Sans OnBoard" pitchFamily="2" charset="0"/>
            </a:endParaRPr>
          </a:p>
          <a:p>
            <a:pPr eaLnBrk="0" hangingPunct="0"/>
            <a:r>
              <a:rPr lang="uk-UA" sz="1200" dirty="0">
                <a:latin typeface="UAF Sans Medium"/>
                <a:ea typeface="UAF Sans OnBoard" pitchFamily="2" charset="0"/>
              </a:rPr>
              <a:t>П</a:t>
            </a:r>
            <a:r>
              <a:rPr lang="uk-UA" sz="1200" dirty="0" smtClean="0">
                <a:latin typeface="UAF Sans Medium"/>
                <a:ea typeface="UAF Sans OnBoard" pitchFamily="2" charset="0"/>
              </a:rPr>
              <a:t>ідписання декларацій, </a:t>
            </a:r>
            <a:endParaRPr lang="uk-UA" sz="1200" dirty="0">
              <a:latin typeface="UAF Sans Medium"/>
              <a:ea typeface="UAF Sans OnBo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6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3" grpId="0" animBg="1"/>
      <p:bldP spid="12" grpId="0" animBg="1"/>
      <p:bldP spid="5" grpId="0" animBg="1"/>
      <p:bldP spid="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3452736" y="1347614"/>
            <a:ext cx="3495527" cy="10801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Комісія з академічної доброчесності</a:t>
            </a:r>
          </a:p>
          <a:p>
            <a:pPr algn="ctr" eaLnBrk="0" hangingPunct="0"/>
            <a:r>
              <a:rPr lang="uk-UA" sz="1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(на 2 роки)</a:t>
            </a:r>
            <a:endParaRPr lang="uk-UA" sz="1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27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Управління </a:t>
            </a:r>
          </a:p>
          <a:p>
            <a:pPr algn="ctr"/>
            <a:r>
              <a:rPr lang="uk-UA" sz="2000" dirty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</a:t>
            </a:r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роцесом академічної доброчесності</a:t>
            </a:r>
            <a:endParaRPr lang="uk-UA" sz="2000" dirty="0" smtClean="0">
              <a:latin typeface="UAF Sans Medium" pitchFamily="2" charset="-52"/>
              <a:ea typeface="UAF Sans Medium" pitchFamily="2" charset="-52"/>
              <a:cs typeface="+mn-cs"/>
            </a:endParaRP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 bwMode="auto">
          <a:xfrm>
            <a:off x="3707904" y="843558"/>
            <a:ext cx="2592288" cy="5324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Інститути (факультети)-</a:t>
            </a:r>
          </a:p>
          <a:p>
            <a:pPr algn="ctr" eaLnBrk="0" hangingPunct="0"/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 заступник з</a:t>
            </a:r>
          </a:p>
          <a:p>
            <a:pPr algn="ctr" eaLnBrk="0" hangingPunct="0"/>
            <a:r>
              <a:rPr lang="uk-UA" sz="1200" dirty="0">
                <a:latin typeface="UAF Sans Medium" pitchFamily="2" charset="0"/>
                <a:ea typeface="UAF Sans Medium" pitchFamily="2" charset="0"/>
              </a:rPr>
              <a:t>н</a:t>
            </a:r>
            <a:r>
              <a:rPr lang="uk-UA" sz="1200" dirty="0" smtClean="0">
                <a:latin typeface="UAF Sans Medium" pitchFamily="2" charset="0"/>
                <a:ea typeface="UAF Sans Medium" pitchFamily="2" charset="0"/>
              </a:rPr>
              <a:t>авчальної та наукової роботи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187624" y="2067694"/>
            <a:ext cx="7488832" cy="12961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функція контролю щодо дотримання академічної доброчесності </a:t>
            </a:r>
            <a:r>
              <a:rPr lang="uk-UA" sz="1400" dirty="0" smtClean="0">
                <a:latin typeface="UAF Sans Medium"/>
                <a:ea typeface="UAF Sans OnBoard" pitchFamily="2" charset="0"/>
              </a:rPr>
              <a:t>та</a:t>
            </a: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 </a:t>
            </a:r>
            <a:r>
              <a:rPr lang="uk-UA" sz="1400" dirty="0">
                <a:latin typeface="UAF Sans Medium"/>
                <a:ea typeface="UAF Sans OnBoard" pitchFamily="2" charset="0"/>
              </a:rPr>
              <a:t>наданням їм </a:t>
            </a:r>
          </a:p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повноважень щодо виявлення, встановлення та розгляду фактів порушення </a:t>
            </a:r>
            <a:endParaRPr lang="uk-UA" sz="14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uk-UA" sz="1400" dirty="0" smtClean="0">
                <a:latin typeface="UAF Sans Medium"/>
                <a:ea typeface="UAF Sans OnBoard" pitchFamily="2" charset="0"/>
              </a:rPr>
              <a:t>академічної </a:t>
            </a:r>
            <a:endParaRPr lang="uk-UA" sz="1400" dirty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uk-UA" sz="1400" dirty="0">
                <a:latin typeface="UAF Sans Medium"/>
                <a:ea typeface="UAF Sans OnBoard" pitchFamily="2" charset="0"/>
              </a:rPr>
              <a:t>доброчесності і прийняття рішень про вид відповідальності</a:t>
            </a: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1043608" y="3435846"/>
            <a:ext cx="7848872" cy="16356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1200" dirty="0" smtClean="0">
                <a:latin typeface="UAF Sans Medium"/>
                <a:ea typeface="UAF Sans OnBoard" pitchFamily="2" charset="0"/>
              </a:rPr>
              <a:t>Голова – начальник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інституту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(факультету)</a:t>
            </a:r>
          </a:p>
          <a:p>
            <a:pPr algn="ctr" eaLnBrk="0" hangingPunct="0"/>
            <a:r>
              <a:rPr lang="ru-RU" sz="1200" dirty="0" smtClean="0">
                <a:latin typeface="UAF Sans Medium"/>
                <a:ea typeface="UAF Sans OnBoard" pitchFamily="2" charset="0"/>
              </a:rPr>
              <a:t>Склад:</a:t>
            </a:r>
          </a:p>
          <a:p>
            <a:pPr algn="ctr" eaLnBrk="0" hangingPunct="0"/>
            <a:r>
              <a:rPr lang="ru-RU" sz="1200" dirty="0" smtClean="0">
                <a:latin typeface="UAF Sans Medium"/>
                <a:ea typeface="UAF Sans OnBoard" pitchFamily="2" charset="0"/>
              </a:rPr>
              <a:t>-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П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редставники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професорсько-викладацького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складу кафедр </a:t>
            </a:r>
          </a:p>
          <a:p>
            <a:pPr algn="ctr" eaLnBrk="0" hangingPunct="0"/>
            <a:r>
              <a:rPr lang="ru-RU" sz="1200" dirty="0" err="1" smtClean="0">
                <a:latin typeface="UAF Sans Medium"/>
                <a:ea typeface="UAF Sans OnBoard" pitchFamily="2" charset="0"/>
              </a:rPr>
              <a:t>інститутів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(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ф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акультетів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) у 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кількості</a:t>
            </a:r>
            <a:r>
              <a:rPr lang="ru-RU" sz="1200" dirty="0">
                <a:latin typeface="UAF Sans Medium"/>
                <a:ea typeface="UAF Sans OnBoard" pitchFamily="2" charset="0"/>
              </a:rPr>
              <a:t> </a:t>
            </a:r>
            <a:endParaRPr lang="ru-RU" sz="1200" dirty="0" smtClean="0">
              <a:latin typeface="UAF Sans Medium"/>
              <a:ea typeface="UAF Sans OnBoard" pitchFamily="2" charset="0"/>
            </a:endParaRPr>
          </a:p>
          <a:p>
            <a:pPr algn="ctr" eaLnBrk="0" hangingPunct="0"/>
            <a:r>
              <a:rPr lang="ru-RU" sz="1200" dirty="0" smtClean="0">
                <a:latin typeface="UAF Sans Medium"/>
                <a:ea typeface="UAF Sans OnBoard" pitchFamily="2" charset="0"/>
              </a:rPr>
              <a:t>не 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менше</a:t>
            </a:r>
            <a:r>
              <a:rPr lang="ru-RU" sz="1200" dirty="0">
                <a:latin typeface="UAF Sans Medium"/>
                <a:ea typeface="UAF Sans OnBoard" pitchFamily="2" charset="0"/>
              </a:rPr>
              <a:t> одного 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представника</a:t>
            </a:r>
            <a:r>
              <a:rPr lang="ru-RU" sz="1200" dirty="0">
                <a:latin typeface="UAF Sans Medium"/>
                <a:ea typeface="UAF Sans OnBoard" pitchFamily="2" charset="0"/>
              </a:rPr>
              <a:t> 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кафедр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інституту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200" dirty="0">
                <a:latin typeface="UAF Sans Medium"/>
                <a:ea typeface="UAF Sans OnBoard" pitchFamily="2" charset="0"/>
              </a:rPr>
              <a:t>(факультету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)</a:t>
            </a:r>
          </a:p>
          <a:p>
            <a:pPr algn="ctr" eaLnBrk="0" hangingPunct="0"/>
            <a:r>
              <a:rPr lang="ru-RU" sz="1200" dirty="0" smtClean="0">
                <a:latin typeface="UAF Sans Medium"/>
                <a:ea typeface="UAF Sans OnBoard" pitchFamily="2" charset="0"/>
              </a:rPr>
              <a:t>-Голова </a:t>
            </a:r>
            <a:r>
              <a:rPr lang="ru-RU" sz="1200" dirty="0" err="1">
                <a:latin typeface="UAF Sans Medium"/>
                <a:ea typeface="UAF Sans OnBoard" pitchFamily="2" charset="0"/>
              </a:rPr>
              <a:t>представницького</a:t>
            </a:r>
            <a:r>
              <a:rPr lang="ru-RU" sz="1200" dirty="0">
                <a:latin typeface="UAF Sans Medium"/>
                <a:ea typeface="UAF Sans OnBoard" pitchFamily="2" charset="0"/>
              </a:rPr>
              <a:t> органу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профспілкової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організації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</a:t>
            </a:r>
            <a:r>
              <a:rPr lang="ru-RU" sz="1200" dirty="0" err="1" smtClean="0">
                <a:latin typeface="UAF Sans Medium"/>
                <a:ea typeface="UAF Sans OnBoard" pitchFamily="2" charset="0"/>
              </a:rPr>
              <a:t>інституту</a:t>
            </a:r>
            <a:r>
              <a:rPr lang="ru-RU" sz="1200" dirty="0" smtClean="0">
                <a:latin typeface="UAF Sans Medium"/>
                <a:ea typeface="UAF Sans OnBoard" pitchFamily="2" charset="0"/>
              </a:rPr>
              <a:t> (факультету)</a:t>
            </a:r>
            <a:endParaRPr lang="uk-UA" sz="1200" dirty="0" smtClean="0">
              <a:latin typeface="UAF Sans Medium"/>
              <a:ea typeface="UAF Sans OnBoard" pitchFamily="2" charset="0"/>
            </a:endParaRPr>
          </a:p>
        </p:txBody>
      </p:sp>
      <p:sp>
        <p:nvSpPr>
          <p:cNvPr id="2" name="Округлений прямокутник 1"/>
          <p:cNvSpPr/>
          <p:nvPr/>
        </p:nvSpPr>
        <p:spPr bwMode="auto">
          <a:xfrm>
            <a:off x="6516216" y="590079"/>
            <a:ext cx="2627784" cy="14776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</a:rPr>
              <a:t>-Регулярні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</a:rPr>
              <a:t> опитування;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err="1" smtClean="0">
                <a:latin typeface="UAF Sans Medium"/>
              </a:rPr>
              <a:t>-Інформування</a:t>
            </a:r>
            <a:r>
              <a:rPr lang="uk-UA" sz="1400" dirty="0" smtClean="0">
                <a:latin typeface="UAF Sans Medium"/>
              </a:rPr>
              <a:t>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</a:rPr>
              <a:t>-Чіткі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</a:rPr>
              <a:t> та зрозумілі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/>
              </a:rPr>
              <a:t> критерії оцінювання;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err="1" smtClean="0">
                <a:latin typeface="UAF Sans Medium"/>
              </a:rPr>
              <a:t>-Система</a:t>
            </a:r>
            <a:r>
              <a:rPr lang="uk-UA" sz="1400" dirty="0" smtClean="0">
                <a:latin typeface="UAF Sans Medium"/>
              </a:rPr>
              <a:t> протидії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smtClean="0">
                <a:latin typeface="UAF Sans Medium"/>
              </a:rPr>
              <a:t> академічному плагіату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UAF Sans Medium"/>
            </a:endParaRPr>
          </a:p>
        </p:txBody>
      </p:sp>
    </p:spTree>
    <p:extLst>
      <p:ext uri="{BB962C8B-B14F-4D97-AF65-F5344CB8AC3E}">
        <p14:creationId xmlns:p14="http://schemas.microsoft.com/office/powerpoint/2010/main" val="62709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5" grpId="0" animBg="1"/>
      <p:bldP spid="29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3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290" y="51470"/>
            <a:ext cx="8273710" cy="4524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Конституція України</a:t>
            </a:r>
          </a:p>
          <a:p>
            <a:pPr marL="457200" indent="-457200" algn="just">
              <a:buFontTx/>
              <a:buAutoNum type="arabicPeriod"/>
            </a:pP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Закон </a:t>
            </a:r>
            <a:r>
              <a:rPr lang="uk-UA" dirty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України «Про 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вищу освіту</a:t>
            </a:r>
            <a:r>
              <a:rPr lang="uk-UA" dirty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» 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№1556 </a:t>
            </a:r>
            <a:r>
              <a:rPr lang="uk-UA" dirty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– </a:t>
            </a:r>
            <a:r>
              <a:rPr lang="en-US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VII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 </a:t>
            </a:r>
            <a:r>
              <a:rPr lang="uk-UA" dirty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від 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01.07.2014. (пункт 8 частина друга статті 16)</a:t>
            </a:r>
            <a:endParaRPr lang="uk-UA" dirty="0">
              <a:solidFill>
                <a:srgbClr val="6A653A"/>
              </a:solidFill>
              <a:latin typeface="UAF Sans OnBoard"/>
              <a:ea typeface="UAF Sans Medium" pitchFamily="2" charset="-52"/>
            </a:endParaRP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Закон України «Про освіту» №2145 – </a:t>
            </a:r>
            <a:r>
              <a:rPr lang="en-US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VIII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 від 05.09.2017 зі змінами 2024. (стаття 42)</a:t>
            </a:r>
          </a:p>
          <a:p>
            <a:pPr marL="457200" indent="-457200" algn="just">
              <a:buFontTx/>
              <a:buAutoNum type="arabicPeriod"/>
            </a:pPr>
            <a:r>
              <a:rPr lang="uk-UA" dirty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Наказ МОН №1/11-8681 від 15.08.2018 «Рекомендації щодо запобігання академічному плагіату та його виявлення в наукових роботах (авторефератах, дисертаціях, монографіях, наукових доповідях, статтях тощо)»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Наказ МОН №20 від 25.10.2018 «Методичні рекомендації для закладів вищої освіти з підтримки  принципів академічної доброчесності»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Рішення НАЗЯВО від 29.10.2019, протокол №11 «Рекомендації для закладів вищої освіти щодо розробки та впровадження університетської системи забезпечення академічної доброчесності»</a:t>
            </a:r>
          </a:p>
          <a:p>
            <a:pPr marL="457200" indent="-457200" algn="just">
              <a:buAutoNum type="arabicPeriod"/>
            </a:pPr>
            <a:r>
              <a:rPr lang="uk-UA" dirty="0" err="1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Онлайн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 курс з академічної доброчесності </a:t>
            </a:r>
            <a:r>
              <a:rPr lang="en-US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  <a:cs typeface="+mn-cs"/>
              </a:rPr>
              <a:t>https//prometheus.org.ua/course/</a:t>
            </a:r>
            <a:r>
              <a:rPr lang="en-US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course</a:t>
            </a:r>
            <a:r>
              <a:rPr lang="uk-UA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-</a:t>
            </a:r>
            <a:r>
              <a:rPr lang="en-US" dirty="0" smtClean="0">
                <a:solidFill>
                  <a:srgbClr val="6A653A"/>
                </a:solidFill>
                <a:latin typeface="UAF Sans OnBoard"/>
                <a:ea typeface="UAF Sans Medium" pitchFamily="2" charset="-52"/>
              </a:rPr>
              <a:t>v1:Prometheus+AI101+2021_T2</a:t>
            </a:r>
            <a:endParaRPr lang="en-US" dirty="0">
              <a:solidFill>
                <a:srgbClr val="6A653A"/>
              </a:solidFill>
              <a:latin typeface="UAF Sans OnBoard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02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сміхнене обличчя 31"/>
          <p:cNvSpPr/>
          <p:nvPr/>
        </p:nvSpPr>
        <p:spPr bwMode="auto">
          <a:xfrm>
            <a:off x="3635896" y="3291830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Усміхнене обличчя 28"/>
          <p:cNvSpPr/>
          <p:nvPr/>
        </p:nvSpPr>
        <p:spPr bwMode="auto">
          <a:xfrm>
            <a:off x="42065" y="2864123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Усміхнене обличчя 30"/>
          <p:cNvSpPr/>
          <p:nvPr/>
        </p:nvSpPr>
        <p:spPr bwMode="auto">
          <a:xfrm>
            <a:off x="7380312" y="2859782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Усміхнене обличчя 27"/>
          <p:cNvSpPr/>
          <p:nvPr/>
        </p:nvSpPr>
        <p:spPr bwMode="auto">
          <a:xfrm>
            <a:off x="3660862" y="0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Усміхнене обличчя 29"/>
          <p:cNvSpPr/>
          <p:nvPr/>
        </p:nvSpPr>
        <p:spPr bwMode="auto">
          <a:xfrm>
            <a:off x="7380312" y="51470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Усміхнене обличчя 5"/>
          <p:cNvSpPr/>
          <p:nvPr/>
        </p:nvSpPr>
        <p:spPr bwMode="auto">
          <a:xfrm>
            <a:off x="107504" y="29189"/>
            <a:ext cx="1656184" cy="158417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dirty="0" smtClean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endParaRPr lang="en-US" dirty="0">
              <a:latin typeface="UAF Sans Medium" pitchFamily="2" charset="0"/>
              <a:ea typeface="UAF Sans Medium" pitchFamily="2" charset="0"/>
            </a:endParaRPr>
          </a:p>
          <a:p>
            <a:pPr algn="ctr" eaLnBrk="0" hangingPunct="0"/>
            <a:r>
              <a:rPr lang="uk-UA" dirty="0" smtClean="0">
                <a:latin typeface="UAF Sans Medium" pitchFamily="2" charset="0"/>
                <a:ea typeface="UAF Sans Medium" pitchFamily="2" charset="0"/>
              </a:rPr>
              <a:t>НПП</a:t>
            </a:r>
            <a:r>
              <a:rPr lang="uk-UA" dirty="0">
                <a:latin typeface="UAF Sans Medium" pitchFamily="2" charset="0"/>
                <a:ea typeface="UAF Sans Medium" pitchFamily="2" charset="0"/>
              </a:rPr>
              <a:t>, </a:t>
            </a:r>
          </a:p>
          <a:p>
            <a:pPr algn="ctr" eaLnBrk="0" hangingPunct="0"/>
            <a:r>
              <a:rPr lang="uk-UA" dirty="0" err="1">
                <a:latin typeface="UAF Sans Medium" pitchFamily="2" charset="0"/>
                <a:ea typeface="UAF Sans Medium" pitchFamily="2" charset="0"/>
              </a:rPr>
              <a:t>навчаємі</a:t>
            </a:r>
            <a:endParaRPr lang="uk-UA" dirty="0">
              <a:latin typeface="UAF Sans Medium" pitchFamily="2" charset="0"/>
              <a:ea typeface="UAF Sans Medium" pitchFamily="2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2479F-DE72-4E35-BCBC-FA2EA53C1790}" type="slidenum">
              <a:rPr lang="uk-UA" altLang="ru-RU" smtClean="0"/>
              <a:pPr>
                <a:defRPr/>
              </a:pPr>
              <a:t>4</a:t>
            </a:fld>
            <a:endParaRPr lang="uk-UA" altLang="ru-RU"/>
          </a:p>
        </p:txBody>
      </p:sp>
      <p:sp>
        <p:nvSpPr>
          <p:cNvPr id="3" name="Солнце 2"/>
          <p:cNvSpPr/>
          <p:nvPr/>
        </p:nvSpPr>
        <p:spPr bwMode="auto">
          <a:xfrm>
            <a:off x="1115616" y="331987"/>
            <a:ext cx="6746676" cy="3816424"/>
          </a:xfrm>
          <a:prstGeom prst="sun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АКАДЕМІЧНА</a:t>
            </a:r>
          </a:p>
          <a:p>
            <a:pPr algn="ctr" eaLnBrk="0" hangingPunct="0"/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ДОБРОЧЕСНІСТЬ</a:t>
            </a:r>
          </a:p>
          <a:p>
            <a:pPr algn="ctr" eaLnBrk="0" hangingPunct="0"/>
            <a:r>
              <a:rPr lang="uk-UA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(</a:t>
            </a:r>
            <a:r>
              <a:rPr lang="uk-UA" dirty="0" err="1" smtClean="0">
                <a:solidFill>
                  <a:srgbClr val="3333FF"/>
                </a:solidFill>
                <a:latin typeface="UAF Sans OnBoard" pitchFamily="2" charset="0"/>
                <a:ea typeface="UAF Sans OnBoard" pitchFamily="2" charset="0"/>
              </a:rPr>
              <a:t>анг</a:t>
            </a:r>
            <a:r>
              <a:rPr lang="uk-UA" dirty="0" smtClean="0">
                <a:solidFill>
                  <a:srgbClr val="3333FF"/>
                </a:solidFill>
                <a:latin typeface="UAF Sans OnBoard" pitchFamily="2" charset="0"/>
                <a:ea typeface="UAF Sans OnBoard" pitchFamily="2" charset="0"/>
              </a:rPr>
              <a:t>. </a:t>
            </a:r>
            <a:r>
              <a:rPr lang="en-US" dirty="0" smtClean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Academic </a:t>
            </a:r>
            <a:r>
              <a:rPr lang="en-US" dirty="0" err="1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i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ntegriti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UAF Sans OnBoard" pitchFamily="2" charset="0"/>
                <a:ea typeface="UAF Sans OnBoard" pitchFamily="2" charset="0"/>
              </a:rPr>
              <a:t>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6786" y="879562"/>
            <a:ext cx="3024336" cy="720080"/>
          </a:xfrm>
        </p:spPr>
        <p:txBody>
          <a:bodyPr/>
          <a:lstStyle/>
          <a:p>
            <a:r>
              <a:rPr lang="uk-UA" sz="1800" dirty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е</a:t>
            </a:r>
            <a:r>
              <a:rPr lang="uk-UA" sz="1800" dirty="0" smtClean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тичні принципи</a:t>
            </a:r>
            <a:endParaRPr lang="uk-UA" sz="1800" dirty="0">
              <a:solidFill>
                <a:schemeClr val="tx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59788" y="2908376"/>
            <a:ext cx="391074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1800" dirty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п</a:t>
            </a:r>
            <a:r>
              <a:rPr lang="uk-UA" sz="1800" dirty="0" smtClean="0">
                <a:solidFill>
                  <a:schemeClr val="tx1"/>
                </a:solidFill>
                <a:latin typeface="UAF Sans OnBoard" pitchFamily="2" charset="0"/>
                <a:ea typeface="UAF Sans OnBoard" pitchFamily="2" charset="0"/>
              </a:rPr>
              <a:t>равила, визначені законом</a:t>
            </a:r>
            <a:endParaRPr lang="uk-UA" sz="1800" dirty="0">
              <a:solidFill>
                <a:schemeClr val="tx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3419872" y="3939902"/>
            <a:ext cx="2160240" cy="57606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AF Sans Medium" pitchFamily="2" charset="0"/>
                <a:ea typeface="UAF Sans Medium" pitchFamily="2" charset="0"/>
              </a:rPr>
              <a:t>мета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4578682"/>
            <a:ext cx="9001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з</a:t>
            </a:r>
            <a:r>
              <a:rPr lang="uk-UA" b="1" dirty="0" smtClean="0">
                <a:solidFill>
                  <a:schemeClr val="bg1"/>
                </a:solidFill>
                <a:latin typeface="UAF Sans Medium" pitchFamily="2" charset="0"/>
                <a:ea typeface="UAF Sans Medium" pitchFamily="2" charset="0"/>
              </a:rPr>
              <a:t>абезпечення довіри до результатів навчання та наукових(творчих) досягнень</a:t>
            </a:r>
            <a:endParaRPr lang="uk-UA" b="1" dirty="0">
              <a:solidFill>
                <a:schemeClr val="bg1"/>
              </a:solidFill>
              <a:latin typeface="UAF Sans Medium" pitchFamily="2" charset="0"/>
              <a:ea typeface="UAF Sans Medium" pitchFamily="2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60096" y="1995686"/>
            <a:ext cx="2204392" cy="7920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прозорість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1259632" y="843558"/>
            <a:ext cx="1987915" cy="7920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повага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3" name="Багетная рамка 22"/>
          <p:cNvSpPr/>
          <p:nvPr/>
        </p:nvSpPr>
        <p:spPr>
          <a:xfrm>
            <a:off x="323528" y="1995686"/>
            <a:ext cx="2175562" cy="80916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справедливість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4" name="Багетная рамка 23"/>
          <p:cNvSpPr/>
          <p:nvPr/>
        </p:nvSpPr>
        <p:spPr>
          <a:xfrm>
            <a:off x="3275856" y="51470"/>
            <a:ext cx="2160240" cy="9361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довіра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5" name="Багетная рамка 24"/>
          <p:cNvSpPr/>
          <p:nvPr/>
        </p:nvSpPr>
        <p:spPr>
          <a:xfrm>
            <a:off x="5436096" y="3362368"/>
            <a:ext cx="2160240" cy="72154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чесність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1835696" y="3219822"/>
            <a:ext cx="1944216" cy="8640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підзвітність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5940152" y="713126"/>
            <a:ext cx="2232248" cy="85051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latin typeface="UAF Sans OnBoard" pitchFamily="2" charset="0"/>
                <a:ea typeface="UAF Sans OnBoard" pitchFamily="2" charset="0"/>
              </a:rPr>
              <a:t>відповідальність</a:t>
            </a:r>
            <a:endParaRPr lang="uk-UA" dirty="0">
              <a:solidFill>
                <a:srgbClr val="000000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0" name="Выгнутая вправо стрелка 9"/>
          <p:cNvSpPr/>
          <p:nvPr/>
        </p:nvSpPr>
        <p:spPr bwMode="auto">
          <a:xfrm>
            <a:off x="5985836" y="1138381"/>
            <a:ext cx="962428" cy="2081441"/>
          </a:xfrm>
          <a:prstGeom prst="curvedLef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Выгнутая вправо стрелка 26"/>
          <p:cNvSpPr/>
          <p:nvPr/>
        </p:nvSpPr>
        <p:spPr bwMode="auto">
          <a:xfrm rot="10800000">
            <a:off x="2051720" y="1203598"/>
            <a:ext cx="962428" cy="2081441"/>
          </a:xfrm>
          <a:prstGeom prst="curvedLef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3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9" grpId="0" animBg="1"/>
      <p:bldP spid="31" grpId="0" animBg="1"/>
      <p:bldP spid="28" grpId="0" animBg="1"/>
      <p:bldP spid="30" grpId="0" animBg="1"/>
      <p:bldP spid="6" grpId="0" animBg="1"/>
      <p:bldP spid="2" grpId="0"/>
      <p:bldP spid="16" grpId="0"/>
      <p:bldP spid="5" grpId="0" animBg="1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15" grpId="0" animBg="1"/>
      <p:bldP spid="10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5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51470"/>
            <a:ext cx="7560840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</a:rPr>
              <a:t>Дотримання принципів академічної доброчесності </a:t>
            </a:r>
          </a:p>
          <a:p>
            <a:pPr algn="ctr"/>
            <a:r>
              <a:rPr lang="uk-UA" sz="2000" dirty="0" smtClean="0">
                <a:solidFill>
                  <a:srgbClr val="6A653A"/>
                </a:solidFill>
                <a:latin typeface="UAF Sans Medium" pitchFamily="2" charset="-52"/>
                <a:ea typeface="UAF Sans Medium" pitchFamily="2" charset="-52"/>
                <a:cs typeface="+mn-cs"/>
              </a:rPr>
              <a:t>ПЕРЕДБАЧАЄ:</a:t>
            </a:r>
          </a:p>
          <a:p>
            <a:pPr marL="457200" indent="-457200" algn="ctr">
              <a:buAutoNum type="arabicPeriod"/>
            </a:pPr>
            <a:endParaRPr lang="en-US" sz="2400" dirty="0">
              <a:solidFill>
                <a:srgbClr val="6A653A"/>
              </a:solidFill>
              <a:latin typeface="UAF Sans Medium" pitchFamily="2" charset="-52"/>
              <a:ea typeface="UAF Sans Medium" pitchFamily="2" charset="-52"/>
              <a:cs typeface="+mn-cs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 bwMode="auto">
          <a:xfrm>
            <a:off x="827584" y="699542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>
                <a:latin typeface="UAF Sans OnBoard"/>
                <a:ea typeface="UAF Sans Medium" pitchFamily="2" charset="0"/>
              </a:rPr>
              <a:t>Самостійне виконання </a:t>
            </a:r>
          </a:p>
          <a:p>
            <a:pPr algn="ctr" eaLnBrk="0" hangingPunct="0"/>
            <a:r>
              <a:rPr lang="uk-UA" dirty="0">
                <a:latin typeface="UAF Sans OnBoard"/>
                <a:ea typeface="UAF Sans Medium" pitchFamily="2" charset="0"/>
              </a:rPr>
              <a:t>навчальних завдань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123728" y="1563638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Посилання на</a:t>
            </a:r>
          </a:p>
          <a:p>
            <a:pPr algn="ctr" eaLnBrk="0" hangingPunct="0"/>
            <a:r>
              <a:rPr lang="uk-UA" dirty="0">
                <a:latin typeface="UAF Sans OnBoard"/>
                <a:ea typeface="UAF Sans Medium" pitchFamily="2" charset="0"/>
              </a:rPr>
              <a:t>д</a:t>
            </a:r>
            <a:r>
              <a:rPr lang="uk-UA" dirty="0" smtClean="0">
                <a:latin typeface="UAF Sans OnBoard"/>
                <a:ea typeface="UAF Sans Medium" pitchFamily="2" charset="0"/>
              </a:rPr>
              <a:t>жерела інформації</a:t>
            </a:r>
            <a:endParaRPr lang="uk-UA" dirty="0">
              <a:latin typeface="UAF Sans OnBoard"/>
              <a:ea typeface="UAF Sans Medium" pitchFamily="2" charset="0"/>
            </a:endParaRPr>
          </a:p>
        </p:txBody>
      </p:sp>
      <p:sp>
        <p:nvSpPr>
          <p:cNvPr id="12" name="Прямоугольник 8"/>
          <p:cNvSpPr/>
          <p:nvPr/>
        </p:nvSpPr>
        <p:spPr bwMode="auto">
          <a:xfrm>
            <a:off x="3563888" y="2368662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/>
              <a:t>О</a:t>
            </a:r>
            <a:r>
              <a:rPr lang="uk-UA" dirty="0" smtClean="0"/>
              <a:t>б’єктивне </a:t>
            </a:r>
            <a:r>
              <a:rPr lang="uk-UA" dirty="0"/>
              <a:t>оцінювання </a:t>
            </a:r>
            <a:endParaRPr lang="uk-UA" dirty="0" smtClean="0"/>
          </a:p>
          <a:p>
            <a:pPr algn="ctr" eaLnBrk="0" hangingPunct="0"/>
            <a:r>
              <a:rPr lang="uk-UA" dirty="0" smtClean="0"/>
              <a:t>результатів </a:t>
            </a:r>
            <a:endParaRPr lang="uk-UA" dirty="0">
              <a:latin typeface="UAF Sans OnBoard"/>
              <a:ea typeface="UAF Sans Medium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364088" y="3088742"/>
            <a:ext cx="2880320" cy="923168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Дотримання норм</a:t>
            </a:r>
          </a:p>
          <a:p>
            <a:pPr algn="ctr" eaLnBrk="0" hangingPunct="0"/>
            <a:r>
              <a:rPr lang="uk-UA" dirty="0">
                <a:latin typeface="UAF Sans OnBoard"/>
                <a:ea typeface="UAF Sans Medium" pitchFamily="2" charset="0"/>
              </a:rPr>
              <a:t>з</a:t>
            </a:r>
            <a:r>
              <a:rPr lang="uk-UA" dirty="0" smtClean="0">
                <a:latin typeface="UAF Sans OnBoard"/>
                <a:ea typeface="UAF Sans Medium" pitchFamily="2" charset="0"/>
              </a:rPr>
              <a:t>аконодавства про</a:t>
            </a:r>
          </a:p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 авторське право</a:t>
            </a:r>
            <a:endParaRPr lang="uk-UA" dirty="0">
              <a:latin typeface="UAF Sans OnBoard"/>
              <a:ea typeface="UAF Sans Medium" pitchFamily="2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499992" y="4011910"/>
            <a:ext cx="4680520" cy="1080120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Надання достовірної </a:t>
            </a:r>
          </a:p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інформації про результати </a:t>
            </a:r>
          </a:p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власної навчальної (наукової, творчої)</a:t>
            </a:r>
          </a:p>
          <a:p>
            <a:pPr algn="ctr" eaLnBrk="0" hangingPunct="0"/>
            <a:r>
              <a:rPr lang="uk-UA" dirty="0" smtClean="0">
                <a:latin typeface="UAF Sans OnBoard"/>
                <a:ea typeface="UAF Sans Medium" pitchFamily="2" charset="0"/>
              </a:rPr>
              <a:t> діяльності</a:t>
            </a:r>
            <a:endParaRPr lang="uk-UA" dirty="0">
              <a:latin typeface="UAF Sans OnBoard"/>
              <a:ea typeface="UAF Sans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5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2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2479F-DE72-4E35-BCBC-FA2EA53C1790}" type="slidenum">
              <a:rPr lang="uk-UA" altLang="ru-RU" smtClean="0"/>
              <a:pPr>
                <a:defRPr/>
              </a:pPr>
              <a:t>6</a:t>
            </a:fld>
            <a:endParaRPr lang="uk-UA" altLang="ru-RU"/>
          </a:p>
        </p:txBody>
      </p:sp>
      <p:sp>
        <p:nvSpPr>
          <p:cNvPr id="21" name="Багетная рамка 20"/>
          <p:cNvSpPr/>
          <p:nvPr/>
        </p:nvSpPr>
        <p:spPr>
          <a:xfrm>
            <a:off x="6768251" y="1239368"/>
            <a:ext cx="2420416" cy="1152128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самоплагіат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366174" y="19530"/>
            <a:ext cx="2267744" cy="1073161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фабрикація</a:t>
            </a:r>
            <a:endParaRPr lang="uk-UA" sz="2400" b="1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3" name="Багетная рамка 22"/>
          <p:cNvSpPr/>
          <p:nvPr/>
        </p:nvSpPr>
        <p:spPr>
          <a:xfrm>
            <a:off x="33754" y="1366312"/>
            <a:ext cx="2627784" cy="1025184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фальсифікація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4" name="Багетная рамка 23"/>
          <p:cNvSpPr/>
          <p:nvPr/>
        </p:nvSpPr>
        <p:spPr>
          <a:xfrm>
            <a:off x="3203848" y="0"/>
            <a:ext cx="2592288" cy="1008111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н</a:t>
            </a:r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еоб</a:t>
            </a:r>
            <a:r>
              <a:rPr lang="en-US" sz="2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’</a:t>
            </a:r>
            <a:r>
              <a:rPr lang="uk-UA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єктивне</a:t>
            </a:r>
            <a:endParaRPr lang="uk-UA" sz="2400" dirty="0" smtClean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  <a:p>
            <a:pPr algn="ctr"/>
            <a:r>
              <a:rPr lang="uk-UA" sz="2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оцінювання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5" name="Багетная рамка 24"/>
          <p:cNvSpPr/>
          <p:nvPr/>
        </p:nvSpPr>
        <p:spPr>
          <a:xfrm>
            <a:off x="6660232" y="3723878"/>
            <a:ext cx="2520280" cy="1275606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списування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-36512" y="3939902"/>
            <a:ext cx="2872117" cy="1059582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обман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6110175" y="52642"/>
            <a:ext cx="2448272" cy="1006939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а</a:t>
            </a:r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кадемічний</a:t>
            </a:r>
            <a:endParaRPr lang="ru-RU" sz="2400" dirty="0" smtClean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плагіат</a:t>
            </a:r>
            <a:endParaRPr lang="uk-UA" sz="2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2" name="Пятно 2 11"/>
          <p:cNvSpPr/>
          <p:nvPr/>
        </p:nvSpPr>
        <p:spPr bwMode="auto">
          <a:xfrm>
            <a:off x="2411760" y="843558"/>
            <a:ext cx="4536504" cy="3240360"/>
          </a:xfrm>
          <a:prstGeom prst="irregularSeal2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uk-UA" dirty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АКАДЕМІЧНА</a:t>
            </a:r>
          </a:p>
          <a:p>
            <a:pPr lvl="0" algn="ctr" eaLnBrk="0" hangingPunct="0"/>
            <a:r>
              <a:rPr lang="uk-UA" dirty="0">
                <a:solidFill>
                  <a:srgbClr val="FF0000"/>
                </a:solidFill>
                <a:latin typeface="UAF Sans OnBoard" pitchFamily="2" charset="0"/>
                <a:ea typeface="UAF Sans OnBoard" pitchFamily="2" charset="0"/>
              </a:rPr>
              <a:t>ДОБРОЧЕСНІСТЬ</a:t>
            </a:r>
          </a:p>
        </p:txBody>
      </p:sp>
      <p:sp>
        <p:nvSpPr>
          <p:cNvPr id="14" name="Стрелка вправо 13"/>
          <p:cNvSpPr/>
          <p:nvPr/>
        </p:nvSpPr>
        <p:spPr bwMode="auto">
          <a:xfrm rot="2008099">
            <a:off x="2131963" y="899164"/>
            <a:ext cx="1210114" cy="100240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Стрелка вправо 26"/>
          <p:cNvSpPr/>
          <p:nvPr/>
        </p:nvSpPr>
        <p:spPr bwMode="auto">
          <a:xfrm rot="12668525">
            <a:off x="5505118" y="3092096"/>
            <a:ext cx="1210114" cy="100240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Стрелка вправо 27"/>
          <p:cNvSpPr/>
          <p:nvPr/>
        </p:nvSpPr>
        <p:spPr bwMode="auto">
          <a:xfrm rot="8240815">
            <a:off x="5828196" y="925972"/>
            <a:ext cx="1210114" cy="100240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Стрелка вправо 28"/>
          <p:cNvSpPr/>
          <p:nvPr/>
        </p:nvSpPr>
        <p:spPr bwMode="auto">
          <a:xfrm rot="19064019">
            <a:off x="2279602" y="3128062"/>
            <a:ext cx="1210114" cy="100240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Багетная рамка 15"/>
          <p:cNvSpPr/>
          <p:nvPr/>
        </p:nvSpPr>
        <p:spPr>
          <a:xfrm>
            <a:off x="3356248" y="4155927"/>
            <a:ext cx="2592288" cy="1008111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UAF Sans OnBoard" pitchFamily="2" charset="0"/>
                <a:ea typeface="UAF Sans OnBoard" pitchFamily="2" charset="0"/>
              </a:rPr>
              <a:t>хабарництво</a:t>
            </a:r>
            <a:endParaRPr lang="uk-UA" sz="2400" dirty="0" smtClean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7" name="Багетная рамка 22"/>
          <p:cNvSpPr/>
          <p:nvPr/>
        </p:nvSpPr>
        <p:spPr>
          <a:xfrm>
            <a:off x="6110175" y="2463738"/>
            <a:ext cx="2627784" cy="1025184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/>
              <a:t>надання здобувачам освіти під </a:t>
            </a:r>
            <a:r>
              <a:rPr lang="uk-UA" sz="1200" dirty="0" smtClean="0"/>
              <a:t>час </a:t>
            </a:r>
            <a:r>
              <a:rPr lang="uk-UA" sz="1200" dirty="0"/>
              <a:t>оцінювання результатів навчання допомоги чи створення </a:t>
            </a:r>
            <a:r>
              <a:rPr lang="uk-UA" sz="1200" dirty="0" smtClean="0"/>
              <a:t>перешкод</a:t>
            </a:r>
            <a:endParaRPr lang="uk-UA" sz="12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  <p:sp>
        <p:nvSpPr>
          <p:cNvPr id="18" name="Багетная рамка 22"/>
          <p:cNvSpPr/>
          <p:nvPr/>
        </p:nvSpPr>
        <p:spPr>
          <a:xfrm>
            <a:off x="467544" y="2757298"/>
            <a:ext cx="2627784" cy="1025184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/>
              <a:t>вплив </a:t>
            </a:r>
            <a:r>
              <a:rPr lang="uk-UA" sz="1400" dirty="0" smtClean="0"/>
              <a:t> на НПП з метою  </a:t>
            </a:r>
            <a:r>
              <a:rPr lang="uk-UA" sz="1400" dirty="0"/>
              <a:t>необ’єктивного оцінювання </a:t>
            </a:r>
            <a:endParaRPr lang="uk-UA" sz="1400" dirty="0">
              <a:solidFill>
                <a:schemeClr val="bg1"/>
              </a:solidFill>
              <a:latin typeface="UAF Sans OnBoard" pitchFamily="2" charset="0"/>
              <a:ea typeface="UAF Sans OnBo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6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7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4663" y="987574"/>
            <a:ext cx="7560840" cy="2985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28588" indent="-128588" algn="ctr">
              <a:buFont typeface="Wingdings" panose="05000000000000000000" pitchFamily="2" charset="2"/>
              <a:buChar char="Ø"/>
            </a:pPr>
            <a:r>
              <a:rPr lang="uk-UA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академічний плагіат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-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  </a: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6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8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1072518"/>
            <a:ext cx="7560840" cy="1877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28588" indent="-128588" algn="ctr">
              <a:buFont typeface="Wingdings" panose="05000000000000000000" pitchFamily="2" charset="2"/>
              <a:buChar char="Ø"/>
            </a:pPr>
            <a:r>
              <a:rPr lang="ru-RU" sz="4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самоплагіат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ru-RU" sz="24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оприлюднення</a:t>
            </a:r>
            <a:r>
              <a:rPr lang="ru-RU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частково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повністю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власних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опублікованих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нових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  <a:cs typeface="Times New Roman" panose="02020603050405020304" pitchFamily="18" charset="0"/>
              </a:rPr>
              <a:t>результатів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0" y="0"/>
            <a:ext cx="827584" cy="5143500"/>
          </a:xfrm>
          <a:prstGeom prst="rect">
            <a:avLst/>
          </a:prstGeom>
          <a:solidFill>
            <a:srgbClr val="6A65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8229" y="180020"/>
            <a:ext cx="598267" cy="3755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3BF3B47D-73E4-4208-8F05-CEEB09E4F2D5}" type="slidenum">
              <a:rPr lang="ru-RU" sz="2000" smtClean="0">
                <a:solidFill>
                  <a:schemeClr val="bg1"/>
                </a:solidFill>
                <a:latin typeface="Franklin Gothic Medium" panose="020B0603020102020204" pitchFamily="34" charset="0"/>
                <a:ea typeface="UAF Sans" pitchFamily="2" charset="-52"/>
              </a:rPr>
              <a:pPr eaLnBrk="1" hangingPunct="1">
                <a:defRPr/>
              </a:pPr>
              <a:t>9</a:t>
            </a:fld>
            <a:endParaRPr lang="ru-RU" sz="2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ranklin Gothic Medium" panose="020B0603020102020204" pitchFamily="34" charset="0"/>
              <a:ea typeface="UAF Sans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8448" y="1779662"/>
            <a:ext cx="7560840" cy="1877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фабрикація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– </a:t>
            </a:r>
          </a:p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вигадування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 OnBoard" pitchFamily="2" charset="0"/>
                <a:ea typeface="UAF Sans OnBoard" pitchFamily="2" charset="0"/>
              </a:rPr>
              <a:t>даних чи фактів, що використовуються в освітньому процесі або наукових дослідженнях</a:t>
            </a: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 OnBoard" pitchFamily="2" charset="0"/>
              <a:ea typeface="UAF Sans OnBoard" pitchFamily="2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rocke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-36512" y="195486"/>
            <a:ext cx="906802" cy="87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8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9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22145</TotalTime>
  <Words>1308</Words>
  <Application>Microsoft Office PowerPoint</Application>
  <PresentationFormat>Екран (16:9)</PresentationFormat>
  <Paragraphs>367</Paragraphs>
  <Slides>27</Slides>
  <Notes>23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  <vt:variant>
        <vt:lpstr>Довільні покази</vt:lpstr>
      </vt:variant>
      <vt:variant>
        <vt:i4>1</vt:i4>
      </vt:variant>
    </vt:vector>
  </HeadingPairs>
  <TitlesOfParts>
    <vt:vector size="29" baseType="lpstr">
      <vt:lpstr>Оформление по умолчанию</vt:lpstr>
      <vt:lpstr>Академічна доброчесність</vt:lpstr>
      <vt:lpstr>Презентація PowerPoint</vt:lpstr>
      <vt:lpstr>Презентація PowerPoint</vt:lpstr>
      <vt:lpstr>етичні принципи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шляхи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Произвольный показ 1</vt:lpstr>
    </vt:vector>
  </TitlesOfParts>
  <Company>Кафедра№4 ВИ РВиА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NICK</dc:creator>
  <cp:lastModifiedBy>Вишневський Ю.В.</cp:lastModifiedBy>
  <cp:revision>887</cp:revision>
  <cp:lastPrinted>2023-06-30T11:13:12Z</cp:lastPrinted>
  <dcterms:created xsi:type="dcterms:W3CDTF">2003-10-20T09:05:41Z</dcterms:created>
  <dcterms:modified xsi:type="dcterms:W3CDTF">2024-12-27T14:03:22Z</dcterms:modified>
</cp:coreProperties>
</file>